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Garamond Bold" charset="1" panose="02020804030307010803"/>
      <p:regular r:id="rId15"/>
    </p:embeddedFont>
    <p:embeddedFont>
      <p:font typeface="Gilroy" charset="1" panose="00000500000000000000"/>
      <p:regular r:id="rId16"/>
    </p:embeddedFont>
    <p:embeddedFont>
      <p:font typeface="Gilroy Bold" charset="1" panose="000008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 Id="rId4"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6.png" Type="http://schemas.openxmlformats.org/officeDocument/2006/relationships/image"/><Relationship Id="rId4"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tel:+18507495078" TargetMode="External" Type="http://schemas.openxmlformats.org/officeDocument/2006/relationships/hyperlink"/><Relationship Id="rId4"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7584900" cy="2440359"/>
          </a:xfrm>
          <a:custGeom>
            <a:avLst/>
            <a:gdLst/>
            <a:ahLst/>
            <a:cxnLst/>
            <a:rect r="r" b="b" t="t" l="l"/>
            <a:pathLst>
              <a:path h="2440359" w="7584900">
                <a:moveTo>
                  <a:pt x="0" y="0"/>
                </a:moveTo>
                <a:lnTo>
                  <a:pt x="7584900" y="0"/>
                </a:lnTo>
                <a:lnTo>
                  <a:pt x="7584900" y="2440359"/>
                </a:lnTo>
                <a:lnTo>
                  <a:pt x="0" y="2440359"/>
                </a:lnTo>
                <a:lnTo>
                  <a:pt x="0" y="0"/>
                </a:lnTo>
                <a:close/>
              </a:path>
            </a:pathLst>
          </a:custGeom>
          <a:blipFill>
            <a:blip r:embed="rId2"/>
            <a:stretch>
              <a:fillRect l="0" t="0" r="0" b="0"/>
            </a:stretch>
          </a:blipFill>
        </p:spPr>
      </p:sp>
      <p:sp>
        <p:nvSpPr>
          <p:cNvPr name="TextBox 3" id="3"/>
          <p:cNvSpPr txBox="true"/>
          <p:nvPr/>
        </p:nvSpPr>
        <p:spPr>
          <a:xfrm rot="0">
            <a:off x="3648162" y="4527385"/>
            <a:ext cx="10991677" cy="794953"/>
          </a:xfrm>
          <a:prstGeom prst="rect">
            <a:avLst/>
          </a:prstGeom>
        </p:spPr>
        <p:txBody>
          <a:bodyPr anchor="t" rtlCol="false" tIns="0" lIns="0" bIns="0" rIns="0">
            <a:spAutoFit/>
          </a:bodyPr>
          <a:lstStyle/>
          <a:p>
            <a:pPr algn="ctr">
              <a:lnSpc>
                <a:spcPts val="6450"/>
              </a:lnSpc>
            </a:pPr>
            <a:r>
              <a:rPr lang="en-US" b="true" sz="4607" spc="921">
                <a:solidFill>
                  <a:srgbClr val="000000"/>
                </a:solidFill>
                <a:latin typeface="Garamond Bold"/>
                <a:ea typeface="Garamond Bold"/>
                <a:cs typeface="Garamond Bold"/>
                <a:sym typeface="Garamond Bold"/>
              </a:rPr>
              <a:t> </a:t>
            </a:r>
            <a:r>
              <a:rPr lang="en-US" b="true" sz="4607" spc="921">
                <a:solidFill>
                  <a:srgbClr val="000000"/>
                </a:solidFill>
                <a:latin typeface="Garamond Bold"/>
                <a:ea typeface="Garamond Bold"/>
                <a:cs typeface="Garamond Bold"/>
                <a:sym typeface="Garamond Bold"/>
              </a:rPr>
              <a:t>TRAUMA PROGRAM</a:t>
            </a:r>
          </a:p>
        </p:txBody>
      </p:sp>
      <p:sp>
        <p:nvSpPr>
          <p:cNvPr name="TextBox 4" id="4"/>
          <p:cNvSpPr txBox="true"/>
          <p:nvPr/>
        </p:nvSpPr>
        <p:spPr>
          <a:xfrm rot="0">
            <a:off x="5847343" y="5434132"/>
            <a:ext cx="6593314" cy="406737"/>
          </a:xfrm>
          <a:prstGeom prst="rect">
            <a:avLst/>
          </a:prstGeom>
        </p:spPr>
        <p:txBody>
          <a:bodyPr anchor="t" rtlCol="false" tIns="0" lIns="0" bIns="0" rIns="0">
            <a:spAutoFit/>
          </a:bodyPr>
          <a:lstStyle/>
          <a:p>
            <a:pPr algn="ctr">
              <a:lnSpc>
                <a:spcPts val="3306"/>
              </a:lnSpc>
            </a:pPr>
            <a:r>
              <a:rPr lang="en-US" sz="2361" spc="472">
                <a:solidFill>
                  <a:srgbClr val="000000"/>
                </a:solidFill>
                <a:latin typeface="Gilroy"/>
                <a:ea typeface="Gilroy"/>
                <a:cs typeface="Gilroy"/>
                <a:sym typeface="Gilroy"/>
              </a:rPr>
              <a:t>THE PEARL WELLNESS FOR WOMEN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2289861" y="1028700"/>
            <a:ext cx="11397298" cy="8229600"/>
            <a:chOff x="0" y="0"/>
            <a:chExt cx="3001758" cy="2167467"/>
          </a:xfrm>
        </p:grpSpPr>
        <p:sp>
          <p:nvSpPr>
            <p:cNvPr name="Freeform 3" id="3"/>
            <p:cNvSpPr/>
            <p:nvPr/>
          </p:nvSpPr>
          <p:spPr>
            <a:xfrm flipH="false" flipV="false" rot="0">
              <a:off x="0" y="0"/>
              <a:ext cx="3001757" cy="2167467"/>
            </a:xfrm>
            <a:custGeom>
              <a:avLst/>
              <a:gdLst/>
              <a:ahLst/>
              <a:cxnLst/>
              <a:rect r="r" b="b" t="t" l="l"/>
              <a:pathLst>
                <a:path h="2167467" w="3001757">
                  <a:moveTo>
                    <a:pt x="0" y="0"/>
                  </a:moveTo>
                  <a:lnTo>
                    <a:pt x="3001757" y="0"/>
                  </a:lnTo>
                  <a:lnTo>
                    <a:pt x="3001757" y="2167467"/>
                  </a:lnTo>
                  <a:lnTo>
                    <a:pt x="0" y="2167467"/>
                  </a:lnTo>
                  <a:close/>
                </a:path>
              </a:pathLst>
            </a:custGeom>
            <a:solidFill>
              <a:srgbClr val="CEB658"/>
            </a:solidFill>
          </p:spPr>
        </p:sp>
        <p:sp>
          <p:nvSpPr>
            <p:cNvPr name="TextBox 4" id="4"/>
            <p:cNvSpPr txBox="true"/>
            <p:nvPr/>
          </p:nvSpPr>
          <p:spPr>
            <a:xfrm>
              <a:off x="0" y="-47625"/>
              <a:ext cx="3001758" cy="2215092"/>
            </a:xfrm>
            <a:prstGeom prst="rect">
              <a:avLst/>
            </a:prstGeom>
          </p:spPr>
          <p:txBody>
            <a:bodyPr anchor="ctr" rtlCol="false" tIns="50800" lIns="50800" bIns="50800" rIns="50800"/>
            <a:lstStyle/>
            <a:p>
              <a:pPr algn="ctr">
                <a:lnSpc>
                  <a:spcPts val="2800"/>
                </a:lnSpc>
              </a:pPr>
            </a:p>
          </p:txBody>
        </p:sp>
      </p:grpSp>
      <p:sp>
        <p:nvSpPr>
          <p:cNvPr name="TextBox 5" id="5"/>
          <p:cNvSpPr txBox="true"/>
          <p:nvPr/>
        </p:nvSpPr>
        <p:spPr>
          <a:xfrm rot="0">
            <a:off x="3251785" y="2044300"/>
            <a:ext cx="4363094" cy="679450"/>
          </a:xfrm>
          <a:prstGeom prst="rect">
            <a:avLst/>
          </a:prstGeom>
        </p:spPr>
        <p:txBody>
          <a:bodyPr anchor="t" rtlCol="false" tIns="0" lIns="0" bIns="0" rIns="0">
            <a:spAutoFit/>
          </a:bodyPr>
          <a:lstStyle/>
          <a:p>
            <a:pPr algn="l">
              <a:lnSpc>
                <a:spcPts val="5599"/>
              </a:lnSpc>
            </a:pPr>
            <a:r>
              <a:rPr lang="en-US" b="true" sz="3999" spc="799">
                <a:solidFill>
                  <a:srgbClr val="000000"/>
                </a:solidFill>
                <a:latin typeface="Garamond Bold"/>
                <a:ea typeface="Garamond Bold"/>
                <a:cs typeface="Garamond Bold"/>
                <a:sym typeface="Garamond Bold"/>
              </a:rPr>
              <a:t>OVERVIEW</a:t>
            </a:r>
          </a:p>
        </p:txBody>
      </p:sp>
      <p:sp>
        <p:nvSpPr>
          <p:cNvPr name="TextBox 6" id="6"/>
          <p:cNvSpPr txBox="true"/>
          <p:nvPr/>
        </p:nvSpPr>
        <p:spPr>
          <a:xfrm rot="0">
            <a:off x="3251785" y="3176091"/>
            <a:ext cx="7273083" cy="5680075"/>
          </a:xfrm>
          <a:prstGeom prst="rect">
            <a:avLst/>
          </a:prstGeom>
        </p:spPr>
        <p:txBody>
          <a:bodyPr anchor="t" rtlCol="false" tIns="0" lIns="0" bIns="0" rIns="0">
            <a:spAutoFit/>
          </a:bodyPr>
          <a:lstStyle/>
          <a:p>
            <a:pPr algn="l">
              <a:lnSpc>
                <a:spcPts val="3499"/>
              </a:lnSpc>
            </a:pPr>
            <a:r>
              <a:rPr lang="en-US" sz="2499">
                <a:solidFill>
                  <a:srgbClr val="000000"/>
                </a:solidFill>
                <a:latin typeface="Gilroy"/>
                <a:ea typeface="Gilroy"/>
                <a:cs typeface="Gilroy"/>
                <a:sym typeface="Gilroy"/>
              </a:rPr>
              <a:t>At The Pearl, trauma work is integrated into a structured continuum of care that prioritizes stabilization, safety, and progressive emotional processing. The goal is to support clients in addressing the underlying traumatic experiences that often contribute to addiction, while ensuring they remain regulated, empowered, and connected to a supportive 12 step recovery community. Healing in community is a vital part of trauma recovery, as safe, attuned relationships help rebuild trust, reduce isolation, and reinforce new, healthier patterns of connection fostered by the 12 steps.</a:t>
            </a:r>
          </a:p>
        </p:txBody>
      </p:sp>
      <p:grpSp>
        <p:nvGrpSpPr>
          <p:cNvPr name="Group 7" id="7"/>
          <p:cNvGrpSpPr/>
          <p:nvPr/>
        </p:nvGrpSpPr>
        <p:grpSpPr>
          <a:xfrm rot="0">
            <a:off x="11619168" y="2530987"/>
            <a:ext cx="5224007" cy="5225027"/>
            <a:chOff x="0" y="0"/>
            <a:chExt cx="6965342" cy="6966702"/>
          </a:xfrm>
        </p:grpSpPr>
        <p:pic>
          <p:nvPicPr>
            <p:cNvPr name="Picture 8" id="8"/>
            <p:cNvPicPr>
              <a:picLocks noChangeAspect="true"/>
            </p:cNvPicPr>
            <p:nvPr/>
          </p:nvPicPr>
          <p:blipFill>
            <a:blip r:embed="rId2"/>
            <a:srcRect l="14845" t="0" r="18417" b="0"/>
            <a:stretch>
              <a:fillRect/>
            </a:stretch>
          </p:blipFill>
          <p:spPr>
            <a:xfrm flipH="false" flipV="false">
              <a:off x="0" y="0"/>
              <a:ext cx="6965342" cy="6966702"/>
            </a:xfrm>
            <a:prstGeom prst="rect">
              <a:avLst/>
            </a:prstGeom>
          </p:spPr>
        </p:pic>
      </p:grpSp>
      <p:sp>
        <p:nvSpPr>
          <p:cNvPr name="Freeform 9" id="9"/>
          <p:cNvSpPr/>
          <p:nvPr/>
        </p:nvSpPr>
        <p:spPr>
          <a:xfrm flipH="false" flipV="false" rot="0">
            <a:off x="15075320" y="200883"/>
            <a:ext cx="2930400" cy="942824"/>
          </a:xfrm>
          <a:custGeom>
            <a:avLst/>
            <a:gdLst/>
            <a:ahLst/>
            <a:cxnLst/>
            <a:rect r="r" b="b" t="t" l="l"/>
            <a:pathLst>
              <a:path h="942824" w="2930400">
                <a:moveTo>
                  <a:pt x="0" y="0"/>
                </a:moveTo>
                <a:lnTo>
                  <a:pt x="2930400" y="0"/>
                </a:lnTo>
                <a:lnTo>
                  <a:pt x="2930400" y="942825"/>
                </a:lnTo>
                <a:lnTo>
                  <a:pt x="0" y="942825"/>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2609518" y="2167063"/>
            <a:ext cx="4616380" cy="3391954"/>
            <a:chOff x="0" y="0"/>
            <a:chExt cx="6155174" cy="4522605"/>
          </a:xfrm>
        </p:grpSpPr>
        <p:pic>
          <p:nvPicPr>
            <p:cNvPr name="Picture 3" id="3"/>
            <p:cNvPicPr>
              <a:picLocks noChangeAspect="true"/>
            </p:cNvPicPr>
            <p:nvPr/>
          </p:nvPicPr>
          <p:blipFill>
            <a:blip r:embed="rId2"/>
            <a:srcRect l="4577" t="0" r="4577" b="0"/>
            <a:stretch>
              <a:fillRect/>
            </a:stretch>
          </p:blipFill>
          <p:spPr>
            <a:xfrm flipH="false" flipV="false">
              <a:off x="0" y="0"/>
              <a:ext cx="6155174" cy="4522605"/>
            </a:xfrm>
            <a:prstGeom prst="rect">
              <a:avLst/>
            </a:prstGeom>
          </p:spPr>
        </p:pic>
      </p:grpSp>
      <p:sp>
        <p:nvSpPr>
          <p:cNvPr name="TextBox 4" id="4"/>
          <p:cNvSpPr txBox="true"/>
          <p:nvPr/>
        </p:nvSpPr>
        <p:spPr>
          <a:xfrm rot="0">
            <a:off x="1100961" y="952500"/>
            <a:ext cx="10333544" cy="1384300"/>
          </a:xfrm>
          <a:prstGeom prst="rect">
            <a:avLst/>
          </a:prstGeom>
        </p:spPr>
        <p:txBody>
          <a:bodyPr anchor="t" rtlCol="false" tIns="0" lIns="0" bIns="0" rIns="0">
            <a:spAutoFit/>
          </a:bodyPr>
          <a:lstStyle/>
          <a:p>
            <a:pPr algn="l">
              <a:lnSpc>
                <a:spcPts val="5599"/>
              </a:lnSpc>
            </a:pPr>
            <a:r>
              <a:rPr lang="en-US" b="true" sz="3999" spc="799">
                <a:solidFill>
                  <a:srgbClr val="000000"/>
                </a:solidFill>
                <a:latin typeface="Garamond Bold"/>
                <a:ea typeface="Garamond Bold"/>
                <a:cs typeface="Garamond Bold"/>
                <a:sym typeface="Garamond Bold"/>
              </a:rPr>
              <a:t>PHASE 1: SAFETY &amp; STABILIZATION (WEEKS 1–4)</a:t>
            </a:r>
          </a:p>
        </p:txBody>
      </p:sp>
      <p:sp>
        <p:nvSpPr>
          <p:cNvPr name="TextBox 5" id="5"/>
          <p:cNvSpPr txBox="true"/>
          <p:nvPr/>
        </p:nvSpPr>
        <p:spPr>
          <a:xfrm rot="0">
            <a:off x="1100961" y="2703943"/>
            <a:ext cx="10794091" cy="405765"/>
          </a:xfrm>
          <a:prstGeom prst="rect">
            <a:avLst/>
          </a:prstGeom>
        </p:spPr>
        <p:txBody>
          <a:bodyPr anchor="t" rtlCol="false" tIns="0" lIns="0" bIns="0" rIns="0">
            <a:spAutoFit/>
          </a:bodyPr>
          <a:lstStyle/>
          <a:p>
            <a:pPr algn="l">
              <a:lnSpc>
                <a:spcPts val="3359"/>
              </a:lnSpc>
            </a:pPr>
            <a:r>
              <a:rPr lang="en-US" sz="2399" b="true">
                <a:solidFill>
                  <a:srgbClr val="000000"/>
                </a:solidFill>
                <a:latin typeface="Gilroy Bold"/>
                <a:ea typeface="Gilroy Bold"/>
                <a:cs typeface="Gilroy Bold"/>
                <a:sym typeface="Gilroy Bold"/>
              </a:rPr>
              <a:t>Goal</a:t>
            </a:r>
            <a:r>
              <a:rPr lang="en-US" sz="2399">
                <a:solidFill>
                  <a:srgbClr val="000000"/>
                </a:solidFill>
                <a:latin typeface="Gilroy"/>
                <a:ea typeface="Gilroy"/>
                <a:cs typeface="Gilroy"/>
                <a:sym typeface="Gilroy"/>
              </a:rPr>
              <a:t>: Establish physical, emotional, and psychological safety.</a:t>
            </a:r>
          </a:p>
        </p:txBody>
      </p:sp>
      <p:sp>
        <p:nvSpPr>
          <p:cNvPr name="TextBox 6" id="6"/>
          <p:cNvSpPr txBox="true"/>
          <p:nvPr/>
        </p:nvSpPr>
        <p:spPr>
          <a:xfrm rot="0">
            <a:off x="1100961" y="7666301"/>
            <a:ext cx="3726573" cy="16630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Clients learn about the impact of trauma on the brain, body, and behaviors.</a:t>
            </a:r>
          </a:p>
        </p:txBody>
      </p:sp>
      <p:sp>
        <p:nvSpPr>
          <p:cNvPr name="TextBox 7" id="7"/>
          <p:cNvSpPr txBox="true"/>
          <p:nvPr/>
        </p:nvSpPr>
        <p:spPr>
          <a:xfrm rot="0">
            <a:off x="1100961" y="6707732"/>
            <a:ext cx="3726573" cy="824865"/>
          </a:xfrm>
          <a:prstGeom prst="rect">
            <a:avLst/>
          </a:prstGeom>
        </p:spPr>
        <p:txBody>
          <a:bodyPr anchor="t" rtlCol="false" tIns="0" lIns="0" bIns="0" rIns="0">
            <a:spAutoFit/>
          </a:bodyPr>
          <a:lstStyle/>
          <a:p>
            <a:pPr algn="l">
              <a:lnSpc>
                <a:spcPts val="3359"/>
              </a:lnSpc>
            </a:pPr>
            <a:r>
              <a:rPr lang="en-US" sz="2400" b="true">
                <a:solidFill>
                  <a:srgbClr val="000000"/>
                </a:solidFill>
                <a:latin typeface="Gilroy Bold"/>
                <a:ea typeface="Gilroy Bold"/>
                <a:cs typeface="Gilroy Bold"/>
                <a:sym typeface="Gilroy Bold"/>
              </a:rPr>
              <a:t>Psychoeducation on Trauma &amp; Nervous System</a:t>
            </a:r>
          </a:p>
        </p:txBody>
      </p:sp>
      <p:sp>
        <p:nvSpPr>
          <p:cNvPr name="TextBox 8" id="8"/>
          <p:cNvSpPr txBox="true"/>
          <p:nvPr/>
        </p:nvSpPr>
        <p:spPr>
          <a:xfrm rot="0">
            <a:off x="5248316" y="7666301"/>
            <a:ext cx="3726573" cy="16630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Daily schedules, movement (yoga, barre, Pilates), and mindfulness p build internal safety.</a:t>
            </a:r>
          </a:p>
        </p:txBody>
      </p:sp>
      <p:sp>
        <p:nvSpPr>
          <p:cNvPr name="TextBox 9" id="9"/>
          <p:cNvSpPr txBox="true"/>
          <p:nvPr/>
        </p:nvSpPr>
        <p:spPr>
          <a:xfrm rot="0">
            <a:off x="9393989" y="7666301"/>
            <a:ext cx="3726573" cy="16630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Clinicians prioritize trust and rapport, setting the foundation for deeper trauma work.</a:t>
            </a:r>
          </a:p>
        </p:txBody>
      </p:sp>
      <p:sp>
        <p:nvSpPr>
          <p:cNvPr name="TextBox 10" id="10"/>
          <p:cNvSpPr txBox="true"/>
          <p:nvPr/>
        </p:nvSpPr>
        <p:spPr>
          <a:xfrm rot="0">
            <a:off x="1100961" y="3476852"/>
            <a:ext cx="10794091" cy="2082165"/>
          </a:xfrm>
          <a:prstGeom prst="rect">
            <a:avLst/>
          </a:prstGeom>
        </p:spPr>
        <p:txBody>
          <a:bodyPr anchor="t" rtlCol="false" tIns="0" lIns="0" bIns="0" rIns="0">
            <a:spAutoFit/>
          </a:bodyPr>
          <a:lstStyle/>
          <a:p>
            <a:pPr algn="l">
              <a:lnSpc>
                <a:spcPts val="3359"/>
              </a:lnSpc>
            </a:pPr>
            <a:r>
              <a:rPr lang="en-US" sz="2399" b="true">
                <a:solidFill>
                  <a:srgbClr val="000000"/>
                </a:solidFill>
                <a:latin typeface="Gilroy Bold"/>
                <a:ea typeface="Gilroy Bold"/>
                <a:cs typeface="Gilroy Bold"/>
                <a:sym typeface="Gilroy Bold"/>
              </a:rPr>
              <a:t>Purpose</a:t>
            </a:r>
            <a:r>
              <a:rPr lang="en-US" sz="2399">
                <a:solidFill>
                  <a:srgbClr val="000000"/>
                </a:solidFill>
                <a:latin typeface="Gilroy"/>
                <a:ea typeface="Gilroy"/>
                <a:cs typeface="Gilroy"/>
                <a:sym typeface="Gilroy"/>
              </a:rPr>
              <a:t>: Jumping into trauma processing without first establishing safety and stabilization can overwhelm the nervous system, leading to emotional dysregulation, a renewed sense of helplessness, and a heightened risk of reverting to maladaptive coping mechanisms such as substance use and leaving treatment.</a:t>
            </a:r>
          </a:p>
        </p:txBody>
      </p:sp>
      <p:sp>
        <p:nvSpPr>
          <p:cNvPr name="TextBox 11" id="11"/>
          <p:cNvSpPr txBox="true"/>
          <p:nvPr/>
        </p:nvSpPr>
        <p:spPr>
          <a:xfrm rot="0">
            <a:off x="1100961" y="5930492"/>
            <a:ext cx="10794091" cy="405765"/>
          </a:xfrm>
          <a:prstGeom prst="rect">
            <a:avLst/>
          </a:prstGeom>
        </p:spPr>
        <p:txBody>
          <a:bodyPr anchor="t" rtlCol="false" tIns="0" lIns="0" bIns="0" rIns="0">
            <a:spAutoFit/>
          </a:bodyPr>
          <a:lstStyle/>
          <a:p>
            <a:pPr algn="l">
              <a:lnSpc>
                <a:spcPts val="3359"/>
              </a:lnSpc>
            </a:pPr>
            <a:r>
              <a:rPr lang="en-US" sz="2399" b="true">
                <a:solidFill>
                  <a:srgbClr val="000000"/>
                </a:solidFill>
                <a:latin typeface="Gilroy Bold"/>
                <a:ea typeface="Gilroy Bold"/>
                <a:cs typeface="Gilroy Bold"/>
                <a:sym typeface="Gilroy Bold"/>
              </a:rPr>
              <a:t>Objectives:</a:t>
            </a:r>
          </a:p>
        </p:txBody>
      </p:sp>
      <p:sp>
        <p:nvSpPr>
          <p:cNvPr name="TextBox 12" id="12"/>
          <p:cNvSpPr txBox="true"/>
          <p:nvPr/>
        </p:nvSpPr>
        <p:spPr>
          <a:xfrm rot="0">
            <a:off x="5248316" y="6707732"/>
            <a:ext cx="3726573" cy="824865"/>
          </a:xfrm>
          <a:prstGeom prst="rect">
            <a:avLst/>
          </a:prstGeom>
        </p:spPr>
        <p:txBody>
          <a:bodyPr anchor="t" rtlCol="false" tIns="0" lIns="0" bIns="0" rIns="0">
            <a:spAutoFit/>
          </a:bodyPr>
          <a:lstStyle/>
          <a:p>
            <a:pPr algn="l">
              <a:lnSpc>
                <a:spcPts val="3359"/>
              </a:lnSpc>
            </a:pPr>
            <a:r>
              <a:rPr lang="en-US" sz="2400" b="true">
                <a:solidFill>
                  <a:srgbClr val="000000"/>
                </a:solidFill>
                <a:latin typeface="Gilroy Bold"/>
                <a:ea typeface="Gilroy Bold"/>
                <a:cs typeface="Gilroy Bold"/>
                <a:sym typeface="Gilroy Bold"/>
              </a:rPr>
              <a:t>Routine, Predictability, and Grounding</a:t>
            </a:r>
          </a:p>
        </p:txBody>
      </p:sp>
      <p:sp>
        <p:nvSpPr>
          <p:cNvPr name="TextBox 13" id="13"/>
          <p:cNvSpPr txBox="true"/>
          <p:nvPr/>
        </p:nvSpPr>
        <p:spPr>
          <a:xfrm rot="0">
            <a:off x="9393989" y="6707732"/>
            <a:ext cx="3726573" cy="824865"/>
          </a:xfrm>
          <a:prstGeom prst="rect">
            <a:avLst/>
          </a:prstGeom>
        </p:spPr>
        <p:txBody>
          <a:bodyPr anchor="t" rtlCol="false" tIns="0" lIns="0" bIns="0" rIns="0">
            <a:spAutoFit/>
          </a:bodyPr>
          <a:lstStyle/>
          <a:p>
            <a:pPr algn="l">
              <a:lnSpc>
                <a:spcPts val="3359"/>
              </a:lnSpc>
            </a:pPr>
            <a:r>
              <a:rPr lang="en-US" sz="2400" b="true">
                <a:solidFill>
                  <a:srgbClr val="000000"/>
                </a:solidFill>
                <a:latin typeface="Gilroy Bold"/>
                <a:ea typeface="Gilroy Bold"/>
                <a:cs typeface="Gilroy Bold"/>
                <a:sym typeface="Gilroy Bold"/>
              </a:rPr>
              <a:t>Therapeutic Alliance Building</a:t>
            </a:r>
          </a:p>
        </p:txBody>
      </p:sp>
      <p:sp>
        <p:nvSpPr>
          <p:cNvPr name="TextBox 14" id="14"/>
          <p:cNvSpPr txBox="true"/>
          <p:nvPr/>
        </p:nvSpPr>
        <p:spPr>
          <a:xfrm rot="0">
            <a:off x="13539662" y="6707732"/>
            <a:ext cx="3726573" cy="824865"/>
          </a:xfrm>
          <a:prstGeom prst="rect">
            <a:avLst/>
          </a:prstGeom>
        </p:spPr>
        <p:txBody>
          <a:bodyPr anchor="t" rtlCol="false" tIns="0" lIns="0" bIns="0" rIns="0">
            <a:spAutoFit/>
          </a:bodyPr>
          <a:lstStyle/>
          <a:p>
            <a:pPr algn="l">
              <a:lnSpc>
                <a:spcPts val="3359"/>
              </a:lnSpc>
            </a:pPr>
            <a:r>
              <a:rPr lang="en-US" sz="2400" b="true">
                <a:solidFill>
                  <a:srgbClr val="000000"/>
                </a:solidFill>
                <a:latin typeface="Gilroy Bold"/>
                <a:ea typeface="Gilroy Bold"/>
                <a:cs typeface="Gilroy Bold"/>
                <a:sym typeface="Gilroy Bold"/>
              </a:rPr>
              <a:t>Avoidance of Deep Processing Too Soon</a:t>
            </a:r>
          </a:p>
        </p:txBody>
      </p:sp>
      <p:sp>
        <p:nvSpPr>
          <p:cNvPr name="TextBox 15" id="15"/>
          <p:cNvSpPr txBox="true"/>
          <p:nvPr/>
        </p:nvSpPr>
        <p:spPr>
          <a:xfrm rot="0">
            <a:off x="13539662" y="7666301"/>
            <a:ext cx="3726573" cy="16630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We focus </a:t>
            </a:r>
            <a:r>
              <a:rPr lang="en-US" sz="2399">
                <a:solidFill>
                  <a:srgbClr val="000000"/>
                </a:solidFill>
                <a:latin typeface="Gilroy"/>
                <a:ea typeface="Gilroy"/>
                <a:cs typeface="Gilroy"/>
                <a:sym typeface="Gilroy"/>
              </a:rPr>
              <a:t>on emotional and physical regulation  and process trauma at a safe pace.</a:t>
            </a:r>
          </a:p>
        </p:txBody>
      </p:sp>
      <p:sp>
        <p:nvSpPr>
          <p:cNvPr name="Freeform 16" id="16"/>
          <p:cNvSpPr/>
          <p:nvPr/>
        </p:nvSpPr>
        <p:spPr>
          <a:xfrm flipH="false" flipV="false" rot="0">
            <a:off x="15075320" y="200883"/>
            <a:ext cx="2930400" cy="942824"/>
          </a:xfrm>
          <a:custGeom>
            <a:avLst/>
            <a:gdLst/>
            <a:ahLst/>
            <a:cxnLst/>
            <a:rect r="r" b="b" t="t" l="l"/>
            <a:pathLst>
              <a:path h="942824" w="2930400">
                <a:moveTo>
                  <a:pt x="0" y="0"/>
                </a:moveTo>
                <a:lnTo>
                  <a:pt x="2930400" y="0"/>
                </a:lnTo>
                <a:lnTo>
                  <a:pt x="2930400" y="942825"/>
                </a:lnTo>
                <a:lnTo>
                  <a:pt x="0" y="942825"/>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9559754" y="1674341"/>
            <a:ext cx="6747921" cy="2712332"/>
            <a:chOff x="0" y="0"/>
            <a:chExt cx="8997228" cy="3616443"/>
          </a:xfrm>
        </p:grpSpPr>
        <p:pic>
          <p:nvPicPr>
            <p:cNvPr name="Picture 3" id="3"/>
            <p:cNvPicPr>
              <a:picLocks noChangeAspect="true"/>
            </p:cNvPicPr>
            <p:nvPr/>
          </p:nvPicPr>
          <p:blipFill>
            <a:blip r:embed="rId2"/>
            <a:srcRect l="0" t="19891" r="0" b="19891"/>
            <a:stretch>
              <a:fillRect/>
            </a:stretch>
          </p:blipFill>
          <p:spPr>
            <a:xfrm flipH="false" flipV="false">
              <a:off x="0" y="0"/>
              <a:ext cx="8997228" cy="3616443"/>
            </a:xfrm>
            <a:prstGeom prst="rect">
              <a:avLst/>
            </a:prstGeom>
          </p:spPr>
        </p:pic>
      </p:grpSp>
      <p:sp>
        <p:nvSpPr>
          <p:cNvPr name="Freeform 4" id="4"/>
          <p:cNvSpPr/>
          <p:nvPr/>
        </p:nvSpPr>
        <p:spPr>
          <a:xfrm flipH="false" flipV="false" rot="0">
            <a:off x="1281250" y="5713658"/>
            <a:ext cx="586391" cy="586391"/>
          </a:xfrm>
          <a:custGeom>
            <a:avLst/>
            <a:gdLst/>
            <a:ahLst/>
            <a:cxnLst/>
            <a:rect r="r" b="b" t="t" l="l"/>
            <a:pathLst>
              <a:path h="586391" w="586391">
                <a:moveTo>
                  <a:pt x="0" y="0"/>
                </a:moveTo>
                <a:lnTo>
                  <a:pt x="586391" y="0"/>
                </a:lnTo>
                <a:lnTo>
                  <a:pt x="586391" y="586391"/>
                </a:lnTo>
                <a:lnTo>
                  <a:pt x="0" y="586391"/>
                </a:lnTo>
                <a:lnTo>
                  <a:pt x="0" y="0"/>
                </a:lnTo>
                <a:close/>
              </a:path>
            </a:pathLst>
          </a:custGeom>
          <a:blipFill>
            <a:blip r:embed="rId3"/>
            <a:stretch>
              <a:fillRect l="0" t="0" r="0" b="0"/>
            </a:stretch>
          </a:blipFill>
        </p:spPr>
      </p:sp>
      <p:sp>
        <p:nvSpPr>
          <p:cNvPr name="Freeform 5" id="5"/>
          <p:cNvSpPr/>
          <p:nvPr/>
        </p:nvSpPr>
        <p:spPr>
          <a:xfrm flipH="false" flipV="false" rot="0">
            <a:off x="1281250" y="7534220"/>
            <a:ext cx="586391" cy="586391"/>
          </a:xfrm>
          <a:custGeom>
            <a:avLst/>
            <a:gdLst/>
            <a:ahLst/>
            <a:cxnLst/>
            <a:rect r="r" b="b" t="t" l="l"/>
            <a:pathLst>
              <a:path h="586391" w="586391">
                <a:moveTo>
                  <a:pt x="0" y="0"/>
                </a:moveTo>
                <a:lnTo>
                  <a:pt x="586391" y="0"/>
                </a:lnTo>
                <a:lnTo>
                  <a:pt x="586391" y="586391"/>
                </a:lnTo>
                <a:lnTo>
                  <a:pt x="0" y="586391"/>
                </a:lnTo>
                <a:lnTo>
                  <a:pt x="0" y="0"/>
                </a:lnTo>
                <a:close/>
              </a:path>
            </a:pathLst>
          </a:custGeom>
          <a:blipFill>
            <a:blip r:embed="rId3"/>
            <a:stretch>
              <a:fillRect l="0" t="0" r="0" b="0"/>
            </a:stretch>
          </a:blipFill>
        </p:spPr>
      </p:sp>
      <p:sp>
        <p:nvSpPr>
          <p:cNvPr name="Freeform 6" id="6"/>
          <p:cNvSpPr/>
          <p:nvPr/>
        </p:nvSpPr>
        <p:spPr>
          <a:xfrm flipH="false" flipV="false" rot="0">
            <a:off x="8838015" y="5713658"/>
            <a:ext cx="586391" cy="586391"/>
          </a:xfrm>
          <a:custGeom>
            <a:avLst/>
            <a:gdLst/>
            <a:ahLst/>
            <a:cxnLst/>
            <a:rect r="r" b="b" t="t" l="l"/>
            <a:pathLst>
              <a:path h="586391" w="586391">
                <a:moveTo>
                  <a:pt x="0" y="0"/>
                </a:moveTo>
                <a:lnTo>
                  <a:pt x="586391" y="0"/>
                </a:lnTo>
                <a:lnTo>
                  <a:pt x="586391" y="586391"/>
                </a:lnTo>
                <a:lnTo>
                  <a:pt x="0" y="586391"/>
                </a:lnTo>
                <a:lnTo>
                  <a:pt x="0" y="0"/>
                </a:lnTo>
                <a:close/>
              </a:path>
            </a:pathLst>
          </a:custGeom>
          <a:blipFill>
            <a:blip r:embed="rId3"/>
            <a:stretch>
              <a:fillRect l="0" t="0" r="0" b="0"/>
            </a:stretch>
          </a:blipFill>
        </p:spPr>
      </p:sp>
      <p:sp>
        <p:nvSpPr>
          <p:cNvPr name="Freeform 7" id="7"/>
          <p:cNvSpPr/>
          <p:nvPr/>
        </p:nvSpPr>
        <p:spPr>
          <a:xfrm flipH="false" flipV="false" rot="0">
            <a:off x="8850804" y="7534220"/>
            <a:ext cx="586391" cy="586391"/>
          </a:xfrm>
          <a:custGeom>
            <a:avLst/>
            <a:gdLst/>
            <a:ahLst/>
            <a:cxnLst/>
            <a:rect r="r" b="b" t="t" l="l"/>
            <a:pathLst>
              <a:path h="586391" w="586391">
                <a:moveTo>
                  <a:pt x="0" y="0"/>
                </a:moveTo>
                <a:lnTo>
                  <a:pt x="586392" y="0"/>
                </a:lnTo>
                <a:lnTo>
                  <a:pt x="586392" y="586391"/>
                </a:lnTo>
                <a:lnTo>
                  <a:pt x="0" y="586391"/>
                </a:lnTo>
                <a:lnTo>
                  <a:pt x="0" y="0"/>
                </a:lnTo>
                <a:close/>
              </a:path>
            </a:pathLst>
          </a:custGeom>
          <a:blipFill>
            <a:blip r:embed="rId3"/>
            <a:stretch>
              <a:fillRect l="0" t="0" r="0" b="0"/>
            </a:stretch>
          </a:blipFill>
        </p:spPr>
      </p:sp>
      <p:sp>
        <p:nvSpPr>
          <p:cNvPr name="Freeform 8" id="8"/>
          <p:cNvSpPr/>
          <p:nvPr/>
        </p:nvSpPr>
        <p:spPr>
          <a:xfrm flipH="false" flipV="false" rot="0">
            <a:off x="15075320" y="200883"/>
            <a:ext cx="2930400" cy="942824"/>
          </a:xfrm>
          <a:custGeom>
            <a:avLst/>
            <a:gdLst/>
            <a:ahLst/>
            <a:cxnLst/>
            <a:rect r="r" b="b" t="t" l="l"/>
            <a:pathLst>
              <a:path h="942824" w="2930400">
                <a:moveTo>
                  <a:pt x="0" y="0"/>
                </a:moveTo>
                <a:lnTo>
                  <a:pt x="2930400" y="0"/>
                </a:lnTo>
                <a:lnTo>
                  <a:pt x="2930400" y="942825"/>
                </a:lnTo>
                <a:lnTo>
                  <a:pt x="0" y="942825"/>
                </a:lnTo>
                <a:lnTo>
                  <a:pt x="0" y="0"/>
                </a:lnTo>
                <a:close/>
              </a:path>
            </a:pathLst>
          </a:custGeom>
          <a:blipFill>
            <a:blip r:embed="rId4"/>
            <a:stretch>
              <a:fillRect l="0" t="0" r="0" b="0"/>
            </a:stretch>
          </a:blipFill>
        </p:spPr>
      </p:sp>
      <p:sp>
        <p:nvSpPr>
          <p:cNvPr name="TextBox 9" id="9"/>
          <p:cNvSpPr txBox="true"/>
          <p:nvPr/>
        </p:nvSpPr>
        <p:spPr>
          <a:xfrm rot="0">
            <a:off x="801339" y="1588616"/>
            <a:ext cx="8036676" cy="655955"/>
          </a:xfrm>
          <a:prstGeom prst="rect">
            <a:avLst/>
          </a:prstGeom>
        </p:spPr>
        <p:txBody>
          <a:bodyPr anchor="t" rtlCol="false" tIns="0" lIns="0" bIns="0" rIns="0">
            <a:spAutoFit/>
          </a:bodyPr>
          <a:lstStyle/>
          <a:p>
            <a:pPr algn="l">
              <a:lnSpc>
                <a:spcPts val="5320"/>
              </a:lnSpc>
            </a:pPr>
            <a:r>
              <a:rPr lang="en-US" b="true" sz="3800" spc="760">
                <a:solidFill>
                  <a:srgbClr val="000000"/>
                </a:solidFill>
                <a:latin typeface="Garamond Bold"/>
                <a:ea typeface="Garamond Bold"/>
                <a:cs typeface="Garamond Bold"/>
                <a:sym typeface="Garamond Bold"/>
              </a:rPr>
              <a:t>PHASE ONE STEP WORK:</a:t>
            </a:r>
          </a:p>
        </p:txBody>
      </p:sp>
      <p:sp>
        <p:nvSpPr>
          <p:cNvPr name="TextBox 10" id="10"/>
          <p:cNvSpPr txBox="true"/>
          <p:nvPr/>
        </p:nvSpPr>
        <p:spPr>
          <a:xfrm rot="0">
            <a:off x="2090094" y="5666033"/>
            <a:ext cx="6747921" cy="8248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Acknowledging the chaos and impact of addiction with honesty and compassion</a:t>
            </a:r>
          </a:p>
        </p:txBody>
      </p:sp>
      <p:sp>
        <p:nvSpPr>
          <p:cNvPr name="TextBox 11" id="11"/>
          <p:cNvSpPr txBox="true"/>
          <p:nvPr/>
        </p:nvSpPr>
        <p:spPr>
          <a:xfrm rot="0">
            <a:off x="2090094" y="7486595"/>
            <a:ext cx="6747921" cy="8248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Validating the deep sense of overwhelm that often accompanies trauma and substance use</a:t>
            </a:r>
          </a:p>
        </p:txBody>
      </p:sp>
      <p:sp>
        <p:nvSpPr>
          <p:cNvPr name="TextBox 12" id="12"/>
          <p:cNvSpPr txBox="true"/>
          <p:nvPr/>
        </p:nvSpPr>
        <p:spPr>
          <a:xfrm rot="0">
            <a:off x="9559754" y="5666033"/>
            <a:ext cx="6887744" cy="8248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Recognizing that powerlessness isn’t the same as helplessness—it’s the first step toward change</a:t>
            </a:r>
          </a:p>
        </p:txBody>
      </p:sp>
      <p:sp>
        <p:nvSpPr>
          <p:cNvPr name="TextBox 13" id="13"/>
          <p:cNvSpPr txBox="true"/>
          <p:nvPr/>
        </p:nvSpPr>
        <p:spPr>
          <a:xfrm rot="0">
            <a:off x="9559754" y="7486595"/>
            <a:ext cx="6747921" cy="1298575"/>
          </a:xfrm>
          <a:prstGeom prst="rect">
            <a:avLst/>
          </a:prstGeom>
        </p:spPr>
        <p:txBody>
          <a:bodyPr anchor="t" rtlCol="false" tIns="0" lIns="0" bIns="0" rIns="0">
            <a:spAutoFit/>
          </a:bodyPr>
          <a:lstStyle/>
          <a:p>
            <a:pPr algn="l">
              <a:lnSpc>
                <a:spcPts val="3499"/>
              </a:lnSpc>
            </a:pPr>
            <a:r>
              <a:rPr lang="en-US" sz="2499">
                <a:solidFill>
                  <a:srgbClr val="000000"/>
                </a:solidFill>
                <a:latin typeface="Gilroy"/>
                <a:ea typeface="Gilroy"/>
                <a:cs typeface="Gilroy"/>
                <a:sym typeface="Gilroy"/>
              </a:rPr>
              <a:t>Beginning to reclaim agency by facing reality nonjudgmentally and taking empowered steps toward healing</a:t>
            </a:r>
          </a:p>
        </p:txBody>
      </p:sp>
      <p:sp>
        <p:nvSpPr>
          <p:cNvPr name="TextBox 14" id="14"/>
          <p:cNvSpPr txBox="true"/>
          <p:nvPr/>
        </p:nvSpPr>
        <p:spPr>
          <a:xfrm rot="0">
            <a:off x="1028700" y="2914742"/>
            <a:ext cx="7506962" cy="1471930"/>
          </a:xfrm>
          <a:prstGeom prst="rect">
            <a:avLst/>
          </a:prstGeom>
        </p:spPr>
        <p:txBody>
          <a:bodyPr anchor="t" rtlCol="false" tIns="0" lIns="0" bIns="0" rIns="0">
            <a:spAutoFit/>
          </a:bodyPr>
          <a:lstStyle/>
          <a:p>
            <a:pPr algn="l">
              <a:lnSpc>
                <a:spcPts val="3919"/>
              </a:lnSpc>
            </a:pPr>
            <a:r>
              <a:rPr lang="en-US" sz="2799" b="true">
                <a:solidFill>
                  <a:srgbClr val="000000"/>
                </a:solidFill>
                <a:latin typeface="Gilroy Bold"/>
                <a:ea typeface="Gilroy Bold"/>
                <a:cs typeface="Gilroy Bold"/>
                <a:sym typeface="Gilroy Bold"/>
              </a:rPr>
              <a:t>Step 1:</a:t>
            </a:r>
            <a:r>
              <a:rPr lang="en-US" sz="2799">
                <a:solidFill>
                  <a:srgbClr val="000000"/>
                </a:solidFill>
                <a:latin typeface="Gilroy"/>
                <a:ea typeface="Gilroy"/>
                <a:cs typeface="Gilroy"/>
                <a:sym typeface="Gilroy"/>
              </a:rPr>
              <a:t> We admitted we were powerless over our addiction—that our lives had become unmanageable.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9559754" y="1674341"/>
            <a:ext cx="6747921" cy="2712332"/>
            <a:chOff x="0" y="0"/>
            <a:chExt cx="8997228" cy="3616443"/>
          </a:xfrm>
        </p:grpSpPr>
        <p:pic>
          <p:nvPicPr>
            <p:cNvPr name="Picture 3" id="3"/>
            <p:cNvPicPr>
              <a:picLocks noChangeAspect="true"/>
            </p:cNvPicPr>
            <p:nvPr/>
          </p:nvPicPr>
          <p:blipFill>
            <a:blip r:embed="rId2"/>
            <a:srcRect l="0" t="31940" r="0" b="7842"/>
            <a:stretch>
              <a:fillRect/>
            </a:stretch>
          </p:blipFill>
          <p:spPr>
            <a:xfrm flipH="false" flipV="false">
              <a:off x="0" y="0"/>
              <a:ext cx="8997228" cy="3616443"/>
            </a:xfrm>
            <a:prstGeom prst="rect">
              <a:avLst/>
            </a:prstGeom>
          </p:spPr>
        </p:pic>
      </p:grpSp>
      <p:sp>
        <p:nvSpPr>
          <p:cNvPr name="Freeform 4" id="4"/>
          <p:cNvSpPr/>
          <p:nvPr/>
        </p:nvSpPr>
        <p:spPr>
          <a:xfrm flipH="false" flipV="false" rot="0">
            <a:off x="1267680" y="4798127"/>
            <a:ext cx="586391" cy="586391"/>
          </a:xfrm>
          <a:custGeom>
            <a:avLst/>
            <a:gdLst/>
            <a:ahLst/>
            <a:cxnLst/>
            <a:rect r="r" b="b" t="t" l="l"/>
            <a:pathLst>
              <a:path h="586391" w="586391">
                <a:moveTo>
                  <a:pt x="0" y="0"/>
                </a:moveTo>
                <a:lnTo>
                  <a:pt x="586391" y="0"/>
                </a:lnTo>
                <a:lnTo>
                  <a:pt x="586391" y="586391"/>
                </a:lnTo>
                <a:lnTo>
                  <a:pt x="0" y="586391"/>
                </a:lnTo>
                <a:lnTo>
                  <a:pt x="0" y="0"/>
                </a:lnTo>
                <a:close/>
              </a:path>
            </a:pathLst>
          </a:custGeom>
          <a:blipFill>
            <a:blip r:embed="rId3"/>
            <a:stretch>
              <a:fillRect l="0" t="0" r="0" b="0"/>
            </a:stretch>
          </a:blipFill>
        </p:spPr>
      </p:sp>
      <p:sp>
        <p:nvSpPr>
          <p:cNvPr name="Freeform 5" id="5"/>
          <p:cNvSpPr/>
          <p:nvPr/>
        </p:nvSpPr>
        <p:spPr>
          <a:xfrm flipH="false" flipV="false" rot="0">
            <a:off x="1267680" y="6618689"/>
            <a:ext cx="586391" cy="586391"/>
          </a:xfrm>
          <a:custGeom>
            <a:avLst/>
            <a:gdLst/>
            <a:ahLst/>
            <a:cxnLst/>
            <a:rect r="r" b="b" t="t" l="l"/>
            <a:pathLst>
              <a:path h="586391" w="586391">
                <a:moveTo>
                  <a:pt x="0" y="0"/>
                </a:moveTo>
                <a:lnTo>
                  <a:pt x="586391" y="0"/>
                </a:lnTo>
                <a:lnTo>
                  <a:pt x="586391" y="586391"/>
                </a:lnTo>
                <a:lnTo>
                  <a:pt x="0" y="586391"/>
                </a:lnTo>
                <a:lnTo>
                  <a:pt x="0" y="0"/>
                </a:lnTo>
                <a:close/>
              </a:path>
            </a:pathLst>
          </a:custGeom>
          <a:blipFill>
            <a:blip r:embed="rId3"/>
            <a:stretch>
              <a:fillRect l="0" t="0" r="0" b="0"/>
            </a:stretch>
          </a:blipFill>
        </p:spPr>
      </p:sp>
      <p:sp>
        <p:nvSpPr>
          <p:cNvPr name="Freeform 6" id="6"/>
          <p:cNvSpPr/>
          <p:nvPr/>
        </p:nvSpPr>
        <p:spPr>
          <a:xfrm flipH="false" flipV="false" rot="0">
            <a:off x="8824446" y="4798127"/>
            <a:ext cx="586391" cy="586391"/>
          </a:xfrm>
          <a:custGeom>
            <a:avLst/>
            <a:gdLst/>
            <a:ahLst/>
            <a:cxnLst/>
            <a:rect r="r" b="b" t="t" l="l"/>
            <a:pathLst>
              <a:path h="586391" w="586391">
                <a:moveTo>
                  <a:pt x="0" y="0"/>
                </a:moveTo>
                <a:lnTo>
                  <a:pt x="586391" y="0"/>
                </a:lnTo>
                <a:lnTo>
                  <a:pt x="586391" y="586391"/>
                </a:lnTo>
                <a:lnTo>
                  <a:pt x="0" y="586391"/>
                </a:lnTo>
                <a:lnTo>
                  <a:pt x="0" y="0"/>
                </a:lnTo>
                <a:close/>
              </a:path>
            </a:pathLst>
          </a:custGeom>
          <a:blipFill>
            <a:blip r:embed="rId3"/>
            <a:stretch>
              <a:fillRect l="0" t="0" r="0" b="0"/>
            </a:stretch>
          </a:blipFill>
        </p:spPr>
      </p:sp>
      <p:sp>
        <p:nvSpPr>
          <p:cNvPr name="Freeform 7" id="7"/>
          <p:cNvSpPr/>
          <p:nvPr/>
        </p:nvSpPr>
        <p:spPr>
          <a:xfrm flipH="false" flipV="false" rot="0">
            <a:off x="8837235" y="6618689"/>
            <a:ext cx="586391" cy="586391"/>
          </a:xfrm>
          <a:custGeom>
            <a:avLst/>
            <a:gdLst/>
            <a:ahLst/>
            <a:cxnLst/>
            <a:rect r="r" b="b" t="t" l="l"/>
            <a:pathLst>
              <a:path h="586391" w="586391">
                <a:moveTo>
                  <a:pt x="0" y="0"/>
                </a:moveTo>
                <a:lnTo>
                  <a:pt x="586391" y="0"/>
                </a:lnTo>
                <a:lnTo>
                  <a:pt x="586391" y="586391"/>
                </a:lnTo>
                <a:lnTo>
                  <a:pt x="0" y="586391"/>
                </a:lnTo>
                <a:lnTo>
                  <a:pt x="0" y="0"/>
                </a:lnTo>
                <a:close/>
              </a:path>
            </a:pathLst>
          </a:custGeom>
          <a:blipFill>
            <a:blip r:embed="rId3"/>
            <a:stretch>
              <a:fillRect l="0" t="0" r="0" b="0"/>
            </a:stretch>
          </a:blipFill>
        </p:spPr>
      </p:sp>
      <p:sp>
        <p:nvSpPr>
          <p:cNvPr name="TextBox 8" id="8"/>
          <p:cNvSpPr txBox="true"/>
          <p:nvPr/>
        </p:nvSpPr>
        <p:spPr>
          <a:xfrm rot="0">
            <a:off x="801339" y="1588616"/>
            <a:ext cx="8036676" cy="655955"/>
          </a:xfrm>
          <a:prstGeom prst="rect">
            <a:avLst/>
          </a:prstGeom>
        </p:spPr>
        <p:txBody>
          <a:bodyPr anchor="t" rtlCol="false" tIns="0" lIns="0" bIns="0" rIns="0">
            <a:spAutoFit/>
          </a:bodyPr>
          <a:lstStyle/>
          <a:p>
            <a:pPr algn="l">
              <a:lnSpc>
                <a:spcPts val="5320"/>
              </a:lnSpc>
            </a:pPr>
            <a:r>
              <a:rPr lang="en-US" b="true" sz="3800" spc="760">
                <a:solidFill>
                  <a:srgbClr val="000000"/>
                </a:solidFill>
                <a:latin typeface="Garamond Bold"/>
                <a:ea typeface="Garamond Bold"/>
                <a:cs typeface="Garamond Bold"/>
                <a:sym typeface="Garamond Bold"/>
              </a:rPr>
              <a:t>PHASE ONE STEP WORK:</a:t>
            </a:r>
          </a:p>
        </p:txBody>
      </p:sp>
      <p:sp>
        <p:nvSpPr>
          <p:cNvPr name="TextBox 9" id="9"/>
          <p:cNvSpPr txBox="true"/>
          <p:nvPr/>
        </p:nvSpPr>
        <p:spPr>
          <a:xfrm rot="0">
            <a:off x="2076525" y="4750502"/>
            <a:ext cx="6353209" cy="12439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Traum</a:t>
            </a:r>
            <a:r>
              <a:rPr lang="en-US" sz="2399">
                <a:solidFill>
                  <a:srgbClr val="000000"/>
                </a:solidFill>
                <a:latin typeface="Gilroy"/>
                <a:ea typeface="Gilroy"/>
                <a:cs typeface="Gilroy"/>
                <a:sym typeface="Gilroy"/>
              </a:rPr>
              <a:t>a and substance use often disconnect us from ourselves, others, and any sense of greater meaning or purpose</a:t>
            </a:r>
          </a:p>
        </p:txBody>
      </p:sp>
      <p:sp>
        <p:nvSpPr>
          <p:cNvPr name="TextBox 10" id="10"/>
          <p:cNvSpPr txBox="true"/>
          <p:nvPr/>
        </p:nvSpPr>
        <p:spPr>
          <a:xfrm rot="0">
            <a:off x="2076525" y="6571064"/>
            <a:ext cx="6353209" cy="16630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Beg</a:t>
            </a:r>
            <a:r>
              <a:rPr lang="en-US" sz="2399">
                <a:solidFill>
                  <a:srgbClr val="000000"/>
                </a:solidFill>
                <a:latin typeface="Gilroy"/>
                <a:ea typeface="Gilroy"/>
                <a:cs typeface="Gilroy"/>
                <a:sym typeface="Gilroy"/>
              </a:rPr>
              <a:t>in defining a Higher Power that feels safe, supportive, and personally meaningful—this could be nature, spirit, God, universal love, the recovery community</a:t>
            </a:r>
          </a:p>
        </p:txBody>
      </p:sp>
      <p:sp>
        <p:nvSpPr>
          <p:cNvPr name="TextBox 11" id="11"/>
          <p:cNvSpPr txBox="true"/>
          <p:nvPr/>
        </p:nvSpPr>
        <p:spPr>
          <a:xfrm rot="0">
            <a:off x="9546184" y="4750502"/>
            <a:ext cx="6887744" cy="12439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I</a:t>
            </a:r>
            <a:r>
              <a:rPr lang="en-US" sz="2399">
                <a:solidFill>
                  <a:srgbClr val="000000"/>
                </a:solidFill>
                <a:latin typeface="Gilroy"/>
                <a:ea typeface="Gilroy"/>
                <a:cs typeface="Gilroy"/>
                <a:sym typeface="Gilroy"/>
              </a:rPr>
              <a:t>nvites us to explore the possibility of  reconnection and healing through something greater than our individual pain</a:t>
            </a:r>
          </a:p>
        </p:txBody>
      </p:sp>
      <p:sp>
        <p:nvSpPr>
          <p:cNvPr name="TextBox 12" id="12"/>
          <p:cNvSpPr txBox="true"/>
          <p:nvPr/>
        </p:nvSpPr>
        <p:spPr>
          <a:xfrm rot="0">
            <a:off x="9546184" y="6571064"/>
            <a:ext cx="6747921" cy="1298575"/>
          </a:xfrm>
          <a:prstGeom prst="rect">
            <a:avLst/>
          </a:prstGeom>
        </p:spPr>
        <p:txBody>
          <a:bodyPr anchor="t" rtlCol="false" tIns="0" lIns="0" bIns="0" rIns="0">
            <a:spAutoFit/>
          </a:bodyPr>
          <a:lstStyle/>
          <a:p>
            <a:pPr algn="l">
              <a:lnSpc>
                <a:spcPts val="3499"/>
              </a:lnSpc>
            </a:pPr>
            <a:r>
              <a:rPr lang="en-US" sz="2499">
                <a:solidFill>
                  <a:srgbClr val="000000"/>
                </a:solidFill>
                <a:latin typeface="Gilroy"/>
                <a:ea typeface="Gilroy"/>
                <a:cs typeface="Gilroy"/>
                <a:sym typeface="Gilroy"/>
              </a:rPr>
              <a:t>Emphas</a:t>
            </a:r>
            <a:r>
              <a:rPr lang="en-US" sz="2499">
                <a:solidFill>
                  <a:srgbClr val="000000"/>
                </a:solidFill>
                <a:latin typeface="Gilroy"/>
                <a:ea typeface="Gilroy"/>
                <a:cs typeface="Gilroy"/>
                <a:sym typeface="Gilroy"/>
              </a:rPr>
              <a:t>izes that belief doesn’t have to be immediate or perfect—openness and curiosity are enough</a:t>
            </a:r>
          </a:p>
        </p:txBody>
      </p:sp>
      <p:sp>
        <p:nvSpPr>
          <p:cNvPr name="TextBox 13" id="13"/>
          <p:cNvSpPr txBox="true"/>
          <p:nvPr/>
        </p:nvSpPr>
        <p:spPr>
          <a:xfrm rot="0">
            <a:off x="1028700" y="2914742"/>
            <a:ext cx="7822104" cy="976630"/>
          </a:xfrm>
          <a:prstGeom prst="rect">
            <a:avLst/>
          </a:prstGeom>
        </p:spPr>
        <p:txBody>
          <a:bodyPr anchor="t" rtlCol="false" tIns="0" lIns="0" bIns="0" rIns="0">
            <a:spAutoFit/>
          </a:bodyPr>
          <a:lstStyle/>
          <a:p>
            <a:pPr algn="l">
              <a:lnSpc>
                <a:spcPts val="3919"/>
              </a:lnSpc>
            </a:pPr>
            <a:r>
              <a:rPr lang="en-US" sz="2799" b="true">
                <a:solidFill>
                  <a:srgbClr val="000000"/>
                </a:solidFill>
                <a:latin typeface="Gilroy Bold"/>
                <a:ea typeface="Gilroy Bold"/>
                <a:cs typeface="Gilroy Bold"/>
                <a:sym typeface="Gilroy Bold"/>
              </a:rPr>
              <a:t>St</a:t>
            </a:r>
            <a:r>
              <a:rPr lang="en-US" sz="2799" b="true">
                <a:solidFill>
                  <a:srgbClr val="000000"/>
                </a:solidFill>
                <a:latin typeface="Gilroy Bold"/>
                <a:ea typeface="Gilroy Bold"/>
                <a:cs typeface="Gilroy Bold"/>
                <a:sym typeface="Gilroy Bold"/>
              </a:rPr>
              <a:t>ep 2: </a:t>
            </a:r>
            <a:r>
              <a:rPr lang="en-US" sz="2799">
                <a:solidFill>
                  <a:srgbClr val="000000"/>
                </a:solidFill>
                <a:latin typeface="Gilroy"/>
                <a:ea typeface="Gilroy"/>
                <a:cs typeface="Gilroy"/>
                <a:sym typeface="Gilroy"/>
              </a:rPr>
              <a:t>Came to believe that a Power greater than ourselves could restore us to sanity.</a:t>
            </a:r>
          </a:p>
        </p:txBody>
      </p:sp>
      <p:sp>
        <p:nvSpPr>
          <p:cNvPr name="TextBox 14" id="14"/>
          <p:cNvSpPr txBox="true"/>
          <p:nvPr/>
        </p:nvSpPr>
        <p:spPr>
          <a:xfrm rot="0">
            <a:off x="2076525" y="8852535"/>
            <a:ext cx="6353209" cy="4057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S</a:t>
            </a:r>
            <a:r>
              <a:rPr lang="en-US" sz="2399">
                <a:solidFill>
                  <a:srgbClr val="000000"/>
                </a:solidFill>
                <a:latin typeface="Gilroy"/>
                <a:ea typeface="Gilroy"/>
                <a:cs typeface="Gilroy"/>
                <a:sym typeface="Gilroy"/>
              </a:rPr>
              <a:t>upports that healing is relational &amp; spiritual</a:t>
            </a:r>
          </a:p>
        </p:txBody>
      </p:sp>
      <p:sp>
        <p:nvSpPr>
          <p:cNvPr name="Freeform 15" id="15"/>
          <p:cNvSpPr/>
          <p:nvPr/>
        </p:nvSpPr>
        <p:spPr>
          <a:xfrm flipH="false" flipV="false" rot="0">
            <a:off x="1267680" y="8862779"/>
            <a:ext cx="586391" cy="586391"/>
          </a:xfrm>
          <a:custGeom>
            <a:avLst/>
            <a:gdLst/>
            <a:ahLst/>
            <a:cxnLst/>
            <a:rect r="r" b="b" t="t" l="l"/>
            <a:pathLst>
              <a:path h="586391" w="586391">
                <a:moveTo>
                  <a:pt x="0" y="0"/>
                </a:moveTo>
                <a:lnTo>
                  <a:pt x="586391" y="0"/>
                </a:lnTo>
                <a:lnTo>
                  <a:pt x="586391" y="586391"/>
                </a:lnTo>
                <a:lnTo>
                  <a:pt x="0" y="586391"/>
                </a:lnTo>
                <a:lnTo>
                  <a:pt x="0" y="0"/>
                </a:lnTo>
                <a:close/>
              </a:path>
            </a:pathLst>
          </a:custGeom>
          <a:blipFill>
            <a:blip r:embed="rId3"/>
            <a:stretch>
              <a:fillRect l="0" t="0" r="0" b="0"/>
            </a:stretch>
          </a:blipFill>
        </p:spPr>
      </p:sp>
      <p:sp>
        <p:nvSpPr>
          <p:cNvPr name="TextBox 16" id="16"/>
          <p:cNvSpPr txBox="true"/>
          <p:nvPr/>
        </p:nvSpPr>
        <p:spPr>
          <a:xfrm rot="0">
            <a:off x="9559754" y="8450664"/>
            <a:ext cx="6747921" cy="860425"/>
          </a:xfrm>
          <a:prstGeom prst="rect">
            <a:avLst/>
          </a:prstGeom>
        </p:spPr>
        <p:txBody>
          <a:bodyPr anchor="t" rtlCol="false" tIns="0" lIns="0" bIns="0" rIns="0">
            <a:spAutoFit/>
          </a:bodyPr>
          <a:lstStyle/>
          <a:p>
            <a:pPr algn="l">
              <a:lnSpc>
                <a:spcPts val="3499"/>
              </a:lnSpc>
            </a:pPr>
            <a:r>
              <a:rPr lang="en-US" sz="2499">
                <a:solidFill>
                  <a:srgbClr val="000000"/>
                </a:solidFill>
                <a:latin typeface="Gilroy"/>
                <a:ea typeface="Gilroy"/>
                <a:cs typeface="Gilroy"/>
                <a:sym typeface="Gilroy"/>
              </a:rPr>
              <a:t>Encourag</a:t>
            </a:r>
            <a:r>
              <a:rPr lang="en-US" sz="2499">
                <a:solidFill>
                  <a:srgbClr val="000000"/>
                </a:solidFill>
                <a:latin typeface="Gilroy"/>
                <a:ea typeface="Gilroy"/>
                <a:cs typeface="Gilroy"/>
                <a:sym typeface="Gilroy"/>
              </a:rPr>
              <a:t>es the rebuilding of trust after experiences of betrayal, abandonment, etc.</a:t>
            </a:r>
          </a:p>
        </p:txBody>
      </p:sp>
      <p:sp>
        <p:nvSpPr>
          <p:cNvPr name="Freeform 17" id="17"/>
          <p:cNvSpPr/>
          <p:nvPr/>
        </p:nvSpPr>
        <p:spPr>
          <a:xfrm flipH="false" flipV="false" rot="0">
            <a:off x="8850804" y="8498289"/>
            <a:ext cx="586391" cy="586391"/>
          </a:xfrm>
          <a:custGeom>
            <a:avLst/>
            <a:gdLst/>
            <a:ahLst/>
            <a:cxnLst/>
            <a:rect r="r" b="b" t="t" l="l"/>
            <a:pathLst>
              <a:path h="586391" w="586391">
                <a:moveTo>
                  <a:pt x="0" y="0"/>
                </a:moveTo>
                <a:lnTo>
                  <a:pt x="586392" y="0"/>
                </a:lnTo>
                <a:lnTo>
                  <a:pt x="586392" y="586392"/>
                </a:lnTo>
                <a:lnTo>
                  <a:pt x="0" y="586392"/>
                </a:lnTo>
                <a:lnTo>
                  <a:pt x="0" y="0"/>
                </a:lnTo>
                <a:close/>
              </a:path>
            </a:pathLst>
          </a:custGeom>
          <a:blipFill>
            <a:blip r:embed="rId3"/>
            <a:stretch>
              <a:fillRect l="0" t="0" r="0" b="0"/>
            </a:stretch>
          </a:blipFill>
        </p:spPr>
      </p:sp>
      <p:sp>
        <p:nvSpPr>
          <p:cNvPr name="Freeform 18" id="18"/>
          <p:cNvSpPr/>
          <p:nvPr/>
        </p:nvSpPr>
        <p:spPr>
          <a:xfrm flipH="false" flipV="false" rot="0">
            <a:off x="15075320" y="200883"/>
            <a:ext cx="2930400" cy="942824"/>
          </a:xfrm>
          <a:custGeom>
            <a:avLst/>
            <a:gdLst/>
            <a:ahLst/>
            <a:cxnLst/>
            <a:rect r="r" b="b" t="t" l="l"/>
            <a:pathLst>
              <a:path h="942824" w="2930400">
                <a:moveTo>
                  <a:pt x="0" y="0"/>
                </a:moveTo>
                <a:lnTo>
                  <a:pt x="2930400" y="0"/>
                </a:lnTo>
                <a:lnTo>
                  <a:pt x="2930400" y="942825"/>
                </a:lnTo>
                <a:lnTo>
                  <a:pt x="0" y="942825"/>
                </a:lnTo>
                <a:lnTo>
                  <a:pt x="0" y="0"/>
                </a:lnTo>
                <a:close/>
              </a:path>
            </a:pathLst>
          </a:custGeom>
          <a:blipFill>
            <a:blip r:embed="rId4"/>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9559754" y="1674341"/>
            <a:ext cx="6747921" cy="2712332"/>
            <a:chOff x="0" y="0"/>
            <a:chExt cx="8997228" cy="3616443"/>
          </a:xfrm>
        </p:grpSpPr>
        <p:pic>
          <p:nvPicPr>
            <p:cNvPr name="Picture 3" id="3"/>
            <p:cNvPicPr>
              <a:picLocks noChangeAspect="true"/>
            </p:cNvPicPr>
            <p:nvPr/>
          </p:nvPicPr>
          <p:blipFill>
            <a:blip r:embed="rId2"/>
            <a:srcRect l="0" t="30845" r="0" b="8937"/>
            <a:stretch>
              <a:fillRect/>
            </a:stretch>
          </p:blipFill>
          <p:spPr>
            <a:xfrm flipH="false" flipV="false">
              <a:off x="0" y="0"/>
              <a:ext cx="8997228" cy="3616443"/>
            </a:xfrm>
            <a:prstGeom prst="rect">
              <a:avLst/>
            </a:prstGeom>
          </p:spPr>
        </p:pic>
      </p:grpSp>
      <p:sp>
        <p:nvSpPr>
          <p:cNvPr name="Freeform 4" id="4"/>
          <p:cNvSpPr/>
          <p:nvPr/>
        </p:nvSpPr>
        <p:spPr>
          <a:xfrm flipH="false" flipV="false" rot="0">
            <a:off x="1267680" y="4798127"/>
            <a:ext cx="586391" cy="586391"/>
          </a:xfrm>
          <a:custGeom>
            <a:avLst/>
            <a:gdLst/>
            <a:ahLst/>
            <a:cxnLst/>
            <a:rect r="r" b="b" t="t" l="l"/>
            <a:pathLst>
              <a:path h="586391" w="586391">
                <a:moveTo>
                  <a:pt x="0" y="0"/>
                </a:moveTo>
                <a:lnTo>
                  <a:pt x="586391" y="0"/>
                </a:lnTo>
                <a:lnTo>
                  <a:pt x="586391" y="586391"/>
                </a:lnTo>
                <a:lnTo>
                  <a:pt x="0" y="586391"/>
                </a:lnTo>
                <a:lnTo>
                  <a:pt x="0" y="0"/>
                </a:lnTo>
                <a:close/>
              </a:path>
            </a:pathLst>
          </a:custGeom>
          <a:blipFill>
            <a:blip r:embed="rId3"/>
            <a:stretch>
              <a:fillRect l="0" t="0" r="0" b="0"/>
            </a:stretch>
          </a:blipFill>
        </p:spPr>
      </p:sp>
      <p:sp>
        <p:nvSpPr>
          <p:cNvPr name="Freeform 5" id="5"/>
          <p:cNvSpPr/>
          <p:nvPr/>
        </p:nvSpPr>
        <p:spPr>
          <a:xfrm flipH="false" flipV="false" rot="0">
            <a:off x="1267680" y="6618689"/>
            <a:ext cx="586391" cy="586391"/>
          </a:xfrm>
          <a:custGeom>
            <a:avLst/>
            <a:gdLst/>
            <a:ahLst/>
            <a:cxnLst/>
            <a:rect r="r" b="b" t="t" l="l"/>
            <a:pathLst>
              <a:path h="586391" w="586391">
                <a:moveTo>
                  <a:pt x="0" y="0"/>
                </a:moveTo>
                <a:lnTo>
                  <a:pt x="586391" y="0"/>
                </a:lnTo>
                <a:lnTo>
                  <a:pt x="586391" y="586391"/>
                </a:lnTo>
                <a:lnTo>
                  <a:pt x="0" y="586391"/>
                </a:lnTo>
                <a:lnTo>
                  <a:pt x="0" y="0"/>
                </a:lnTo>
                <a:close/>
              </a:path>
            </a:pathLst>
          </a:custGeom>
          <a:blipFill>
            <a:blip r:embed="rId3"/>
            <a:stretch>
              <a:fillRect l="0" t="0" r="0" b="0"/>
            </a:stretch>
          </a:blipFill>
        </p:spPr>
      </p:sp>
      <p:sp>
        <p:nvSpPr>
          <p:cNvPr name="Freeform 6" id="6"/>
          <p:cNvSpPr/>
          <p:nvPr/>
        </p:nvSpPr>
        <p:spPr>
          <a:xfrm flipH="false" flipV="false" rot="0">
            <a:off x="8824446" y="4798127"/>
            <a:ext cx="586391" cy="586391"/>
          </a:xfrm>
          <a:custGeom>
            <a:avLst/>
            <a:gdLst/>
            <a:ahLst/>
            <a:cxnLst/>
            <a:rect r="r" b="b" t="t" l="l"/>
            <a:pathLst>
              <a:path h="586391" w="586391">
                <a:moveTo>
                  <a:pt x="0" y="0"/>
                </a:moveTo>
                <a:lnTo>
                  <a:pt x="586391" y="0"/>
                </a:lnTo>
                <a:lnTo>
                  <a:pt x="586391" y="586391"/>
                </a:lnTo>
                <a:lnTo>
                  <a:pt x="0" y="586391"/>
                </a:lnTo>
                <a:lnTo>
                  <a:pt x="0" y="0"/>
                </a:lnTo>
                <a:close/>
              </a:path>
            </a:pathLst>
          </a:custGeom>
          <a:blipFill>
            <a:blip r:embed="rId3"/>
            <a:stretch>
              <a:fillRect l="0" t="0" r="0" b="0"/>
            </a:stretch>
          </a:blipFill>
        </p:spPr>
      </p:sp>
      <p:sp>
        <p:nvSpPr>
          <p:cNvPr name="Freeform 7" id="7"/>
          <p:cNvSpPr/>
          <p:nvPr/>
        </p:nvSpPr>
        <p:spPr>
          <a:xfrm flipH="false" flipV="false" rot="0">
            <a:off x="8837235" y="6618689"/>
            <a:ext cx="586391" cy="586391"/>
          </a:xfrm>
          <a:custGeom>
            <a:avLst/>
            <a:gdLst/>
            <a:ahLst/>
            <a:cxnLst/>
            <a:rect r="r" b="b" t="t" l="l"/>
            <a:pathLst>
              <a:path h="586391" w="586391">
                <a:moveTo>
                  <a:pt x="0" y="0"/>
                </a:moveTo>
                <a:lnTo>
                  <a:pt x="586391" y="0"/>
                </a:lnTo>
                <a:lnTo>
                  <a:pt x="586391" y="586391"/>
                </a:lnTo>
                <a:lnTo>
                  <a:pt x="0" y="586391"/>
                </a:lnTo>
                <a:lnTo>
                  <a:pt x="0" y="0"/>
                </a:lnTo>
                <a:close/>
              </a:path>
            </a:pathLst>
          </a:custGeom>
          <a:blipFill>
            <a:blip r:embed="rId3"/>
            <a:stretch>
              <a:fillRect l="0" t="0" r="0" b="0"/>
            </a:stretch>
          </a:blipFill>
        </p:spPr>
      </p:sp>
      <p:sp>
        <p:nvSpPr>
          <p:cNvPr name="Freeform 8" id="8"/>
          <p:cNvSpPr/>
          <p:nvPr/>
        </p:nvSpPr>
        <p:spPr>
          <a:xfrm flipH="false" flipV="false" rot="0">
            <a:off x="1267680" y="8498289"/>
            <a:ext cx="586391" cy="586391"/>
          </a:xfrm>
          <a:custGeom>
            <a:avLst/>
            <a:gdLst/>
            <a:ahLst/>
            <a:cxnLst/>
            <a:rect r="r" b="b" t="t" l="l"/>
            <a:pathLst>
              <a:path h="586391" w="586391">
                <a:moveTo>
                  <a:pt x="0" y="0"/>
                </a:moveTo>
                <a:lnTo>
                  <a:pt x="586391" y="0"/>
                </a:lnTo>
                <a:lnTo>
                  <a:pt x="586391" y="586392"/>
                </a:lnTo>
                <a:lnTo>
                  <a:pt x="0" y="586392"/>
                </a:lnTo>
                <a:lnTo>
                  <a:pt x="0" y="0"/>
                </a:lnTo>
                <a:close/>
              </a:path>
            </a:pathLst>
          </a:custGeom>
          <a:blipFill>
            <a:blip r:embed="rId3"/>
            <a:stretch>
              <a:fillRect l="0" t="0" r="0" b="0"/>
            </a:stretch>
          </a:blipFill>
        </p:spPr>
      </p:sp>
      <p:sp>
        <p:nvSpPr>
          <p:cNvPr name="TextBox 9" id="9"/>
          <p:cNvSpPr txBox="true"/>
          <p:nvPr/>
        </p:nvSpPr>
        <p:spPr>
          <a:xfrm rot="0">
            <a:off x="801339" y="1588616"/>
            <a:ext cx="8036676" cy="655955"/>
          </a:xfrm>
          <a:prstGeom prst="rect">
            <a:avLst/>
          </a:prstGeom>
        </p:spPr>
        <p:txBody>
          <a:bodyPr anchor="t" rtlCol="false" tIns="0" lIns="0" bIns="0" rIns="0">
            <a:spAutoFit/>
          </a:bodyPr>
          <a:lstStyle/>
          <a:p>
            <a:pPr algn="l">
              <a:lnSpc>
                <a:spcPts val="5320"/>
              </a:lnSpc>
            </a:pPr>
            <a:r>
              <a:rPr lang="en-US" b="true" sz="3800" spc="760">
                <a:solidFill>
                  <a:srgbClr val="000000"/>
                </a:solidFill>
                <a:latin typeface="Garamond Bold"/>
                <a:ea typeface="Garamond Bold"/>
                <a:cs typeface="Garamond Bold"/>
                <a:sym typeface="Garamond Bold"/>
              </a:rPr>
              <a:t>PHASE ONE STEP WORK:</a:t>
            </a:r>
          </a:p>
        </p:txBody>
      </p:sp>
      <p:sp>
        <p:nvSpPr>
          <p:cNvPr name="TextBox 10" id="10"/>
          <p:cNvSpPr txBox="true"/>
          <p:nvPr/>
        </p:nvSpPr>
        <p:spPr>
          <a:xfrm rot="0">
            <a:off x="2076525" y="4750502"/>
            <a:ext cx="6353209" cy="12439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Traum</a:t>
            </a:r>
            <a:r>
              <a:rPr lang="en-US" sz="2399">
                <a:solidFill>
                  <a:srgbClr val="000000"/>
                </a:solidFill>
                <a:latin typeface="Gilroy"/>
                <a:ea typeface="Gilroy"/>
                <a:cs typeface="Gilroy"/>
                <a:sym typeface="Gilroy"/>
              </a:rPr>
              <a:t>a often creates a deep need to control our environment, emotions, and</a:t>
            </a:r>
          </a:p>
          <a:p>
            <a:pPr algn="l">
              <a:lnSpc>
                <a:spcPts val="3359"/>
              </a:lnSpc>
            </a:pPr>
            <a:r>
              <a:rPr lang="en-US" sz="2399">
                <a:solidFill>
                  <a:srgbClr val="000000"/>
                </a:solidFill>
                <a:latin typeface="Gilroy"/>
                <a:ea typeface="Gilroy"/>
                <a:cs typeface="Gilroy"/>
                <a:sym typeface="Gilroy"/>
              </a:rPr>
              <a:t>relationships as a way to feel safe</a:t>
            </a:r>
          </a:p>
        </p:txBody>
      </p:sp>
      <p:sp>
        <p:nvSpPr>
          <p:cNvPr name="TextBox 11" id="11"/>
          <p:cNvSpPr txBox="true"/>
          <p:nvPr/>
        </p:nvSpPr>
        <p:spPr>
          <a:xfrm rot="0">
            <a:off x="2076525" y="6571064"/>
            <a:ext cx="6353209" cy="12439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While th</a:t>
            </a:r>
            <a:r>
              <a:rPr lang="en-US" sz="2399">
                <a:solidFill>
                  <a:srgbClr val="000000"/>
                </a:solidFill>
                <a:latin typeface="Gilroy"/>
                <a:ea typeface="Gilroy"/>
                <a:cs typeface="Gilroy"/>
                <a:sym typeface="Gilroy"/>
              </a:rPr>
              <a:t>is need for control is a normal trauma response, it often leads to more distress, isolation, and rigidity</a:t>
            </a:r>
          </a:p>
        </p:txBody>
      </p:sp>
      <p:sp>
        <p:nvSpPr>
          <p:cNvPr name="TextBox 12" id="12"/>
          <p:cNvSpPr txBox="true"/>
          <p:nvPr/>
        </p:nvSpPr>
        <p:spPr>
          <a:xfrm rot="0">
            <a:off x="9546184" y="4750502"/>
            <a:ext cx="6887744" cy="12439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I</a:t>
            </a:r>
            <a:r>
              <a:rPr lang="en-US" sz="2399">
                <a:solidFill>
                  <a:srgbClr val="000000"/>
                </a:solidFill>
                <a:latin typeface="Gilroy"/>
                <a:ea typeface="Gilroy"/>
                <a:cs typeface="Gilroy"/>
                <a:sym typeface="Gilroy"/>
              </a:rPr>
              <a:t>t promotes healing through connection—with community, spirit, nature, or purpose—rather than hyper-independence</a:t>
            </a:r>
          </a:p>
        </p:txBody>
      </p:sp>
      <p:sp>
        <p:nvSpPr>
          <p:cNvPr name="TextBox 13" id="13"/>
          <p:cNvSpPr txBox="true"/>
          <p:nvPr/>
        </p:nvSpPr>
        <p:spPr>
          <a:xfrm rot="0">
            <a:off x="9546184" y="6571064"/>
            <a:ext cx="6747921" cy="1298575"/>
          </a:xfrm>
          <a:prstGeom prst="rect">
            <a:avLst/>
          </a:prstGeom>
        </p:spPr>
        <p:txBody>
          <a:bodyPr anchor="t" rtlCol="false" tIns="0" lIns="0" bIns="0" rIns="0">
            <a:spAutoFit/>
          </a:bodyPr>
          <a:lstStyle/>
          <a:p>
            <a:pPr algn="l">
              <a:lnSpc>
                <a:spcPts val="3499"/>
              </a:lnSpc>
            </a:pPr>
            <a:r>
              <a:rPr lang="en-US" sz="2499">
                <a:solidFill>
                  <a:srgbClr val="000000"/>
                </a:solidFill>
                <a:latin typeface="Gilroy"/>
                <a:ea typeface="Gilroy"/>
                <a:cs typeface="Gilroy"/>
                <a:sym typeface="Gilroy"/>
              </a:rPr>
              <a:t>The decis</a:t>
            </a:r>
            <a:r>
              <a:rPr lang="en-US" sz="2499">
                <a:solidFill>
                  <a:srgbClr val="000000"/>
                </a:solidFill>
                <a:latin typeface="Gilroy"/>
                <a:ea typeface="Gilroy"/>
                <a:cs typeface="Gilroy"/>
                <a:sym typeface="Gilroy"/>
              </a:rPr>
              <a:t>ion to surrender control can lead to greater freedom, clarity, and emotional balance</a:t>
            </a:r>
          </a:p>
        </p:txBody>
      </p:sp>
      <p:sp>
        <p:nvSpPr>
          <p:cNvPr name="TextBox 14" id="14"/>
          <p:cNvSpPr txBox="true"/>
          <p:nvPr/>
        </p:nvSpPr>
        <p:spPr>
          <a:xfrm rot="0">
            <a:off x="1028700" y="2914742"/>
            <a:ext cx="8088941" cy="976630"/>
          </a:xfrm>
          <a:prstGeom prst="rect">
            <a:avLst/>
          </a:prstGeom>
        </p:spPr>
        <p:txBody>
          <a:bodyPr anchor="t" rtlCol="false" tIns="0" lIns="0" bIns="0" rIns="0">
            <a:spAutoFit/>
          </a:bodyPr>
          <a:lstStyle/>
          <a:p>
            <a:pPr algn="l">
              <a:lnSpc>
                <a:spcPts val="3919"/>
              </a:lnSpc>
            </a:pPr>
            <a:r>
              <a:rPr lang="en-US" sz="2799" b="true">
                <a:solidFill>
                  <a:srgbClr val="000000"/>
                </a:solidFill>
                <a:latin typeface="Gilroy Bold"/>
                <a:ea typeface="Gilroy Bold"/>
                <a:cs typeface="Gilroy Bold"/>
                <a:sym typeface="Gilroy Bold"/>
              </a:rPr>
              <a:t>St</a:t>
            </a:r>
            <a:r>
              <a:rPr lang="en-US" sz="2799" b="true">
                <a:solidFill>
                  <a:srgbClr val="000000"/>
                </a:solidFill>
                <a:latin typeface="Gilroy Bold"/>
                <a:ea typeface="Gilroy Bold"/>
                <a:cs typeface="Gilroy Bold"/>
                <a:sym typeface="Gilroy Bold"/>
              </a:rPr>
              <a:t>ep 3: </a:t>
            </a:r>
            <a:r>
              <a:rPr lang="en-US" sz="2799">
                <a:solidFill>
                  <a:srgbClr val="000000"/>
                </a:solidFill>
                <a:latin typeface="Gilroy"/>
                <a:ea typeface="Gilroy"/>
                <a:cs typeface="Gilroy"/>
                <a:sym typeface="Gilroy"/>
              </a:rPr>
              <a:t>Made a decision to turn our will &amp; our lives over to the care of God as we understood Him.</a:t>
            </a:r>
          </a:p>
        </p:txBody>
      </p:sp>
      <p:sp>
        <p:nvSpPr>
          <p:cNvPr name="TextBox 15" id="15"/>
          <p:cNvSpPr txBox="true"/>
          <p:nvPr/>
        </p:nvSpPr>
        <p:spPr>
          <a:xfrm rot="0">
            <a:off x="2076525" y="8450664"/>
            <a:ext cx="14217580" cy="4057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Thi</a:t>
            </a:r>
            <a:r>
              <a:rPr lang="en-US" sz="2399">
                <a:solidFill>
                  <a:srgbClr val="000000"/>
                </a:solidFill>
                <a:latin typeface="Gilroy"/>
                <a:ea typeface="Gilroy"/>
                <a:cs typeface="Gilroy"/>
                <a:sym typeface="Gilroy"/>
              </a:rPr>
              <a:t>s step is about shifting from survival mode to surrender, guided by safety, trust, and choice</a:t>
            </a:r>
          </a:p>
        </p:txBody>
      </p:sp>
      <p:sp>
        <p:nvSpPr>
          <p:cNvPr name="Freeform 16" id="16"/>
          <p:cNvSpPr/>
          <p:nvPr/>
        </p:nvSpPr>
        <p:spPr>
          <a:xfrm flipH="false" flipV="false" rot="0">
            <a:off x="15075320" y="200883"/>
            <a:ext cx="2930400" cy="942824"/>
          </a:xfrm>
          <a:custGeom>
            <a:avLst/>
            <a:gdLst/>
            <a:ahLst/>
            <a:cxnLst/>
            <a:rect r="r" b="b" t="t" l="l"/>
            <a:pathLst>
              <a:path h="942824" w="2930400">
                <a:moveTo>
                  <a:pt x="0" y="0"/>
                </a:moveTo>
                <a:lnTo>
                  <a:pt x="2930400" y="0"/>
                </a:lnTo>
                <a:lnTo>
                  <a:pt x="2930400" y="942825"/>
                </a:lnTo>
                <a:lnTo>
                  <a:pt x="0" y="942825"/>
                </a:lnTo>
                <a:lnTo>
                  <a:pt x="0" y="0"/>
                </a:lnTo>
                <a:close/>
              </a:path>
            </a:pathLst>
          </a:custGeom>
          <a:blipFill>
            <a:blip r:embed="rId4"/>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2609518" y="2167063"/>
            <a:ext cx="4616380" cy="3391954"/>
            <a:chOff x="0" y="0"/>
            <a:chExt cx="6155174" cy="4522605"/>
          </a:xfrm>
        </p:grpSpPr>
        <p:pic>
          <p:nvPicPr>
            <p:cNvPr name="Picture 3" id="3"/>
            <p:cNvPicPr>
              <a:picLocks noChangeAspect="true"/>
            </p:cNvPicPr>
            <p:nvPr/>
          </p:nvPicPr>
          <p:blipFill>
            <a:blip r:embed="rId2"/>
            <a:srcRect l="4577" t="0" r="4577" b="0"/>
            <a:stretch>
              <a:fillRect/>
            </a:stretch>
          </p:blipFill>
          <p:spPr>
            <a:xfrm flipH="false" flipV="false">
              <a:off x="0" y="0"/>
              <a:ext cx="6155174" cy="4522605"/>
            </a:xfrm>
            <a:prstGeom prst="rect">
              <a:avLst/>
            </a:prstGeom>
          </p:spPr>
        </p:pic>
      </p:grpSp>
      <p:sp>
        <p:nvSpPr>
          <p:cNvPr name="TextBox 4" id="4"/>
          <p:cNvSpPr txBox="true"/>
          <p:nvPr/>
        </p:nvSpPr>
        <p:spPr>
          <a:xfrm rot="0">
            <a:off x="1100961" y="952500"/>
            <a:ext cx="10333544" cy="1384300"/>
          </a:xfrm>
          <a:prstGeom prst="rect">
            <a:avLst/>
          </a:prstGeom>
        </p:spPr>
        <p:txBody>
          <a:bodyPr anchor="t" rtlCol="false" tIns="0" lIns="0" bIns="0" rIns="0">
            <a:spAutoFit/>
          </a:bodyPr>
          <a:lstStyle/>
          <a:p>
            <a:pPr algn="l">
              <a:lnSpc>
                <a:spcPts val="5599"/>
              </a:lnSpc>
            </a:pPr>
            <a:r>
              <a:rPr lang="en-US" b="true" sz="3999" spc="799">
                <a:solidFill>
                  <a:srgbClr val="000000"/>
                </a:solidFill>
                <a:latin typeface="Garamond Bold"/>
                <a:ea typeface="Garamond Bold"/>
                <a:cs typeface="Garamond Bold"/>
                <a:sym typeface="Garamond Bold"/>
              </a:rPr>
              <a:t>PHASE 2: EXPLORATION &amp; PROCESSING (WEEKS 5–8)</a:t>
            </a:r>
          </a:p>
        </p:txBody>
      </p:sp>
      <p:sp>
        <p:nvSpPr>
          <p:cNvPr name="TextBox 5" id="5"/>
          <p:cNvSpPr txBox="true"/>
          <p:nvPr/>
        </p:nvSpPr>
        <p:spPr>
          <a:xfrm rot="0">
            <a:off x="1100961" y="2703943"/>
            <a:ext cx="10794091" cy="405765"/>
          </a:xfrm>
          <a:prstGeom prst="rect">
            <a:avLst/>
          </a:prstGeom>
        </p:spPr>
        <p:txBody>
          <a:bodyPr anchor="t" rtlCol="false" tIns="0" lIns="0" bIns="0" rIns="0">
            <a:spAutoFit/>
          </a:bodyPr>
          <a:lstStyle/>
          <a:p>
            <a:pPr algn="l">
              <a:lnSpc>
                <a:spcPts val="3359"/>
              </a:lnSpc>
            </a:pPr>
            <a:r>
              <a:rPr lang="en-US" sz="2399" b="true">
                <a:solidFill>
                  <a:srgbClr val="000000"/>
                </a:solidFill>
                <a:latin typeface="Gilroy Bold"/>
                <a:ea typeface="Gilroy Bold"/>
                <a:cs typeface="Gilroy Bold"/>
                <a:sym typeface="Gilroy Bold"/>
              </a:rPr>
              <a:t>Goal:</a:t>
            </a:r>
            <a:r>
              <a:rPr lang="en-US" sz="2399">
                <a:solidFill>
                  <a:srgbClr val="000000"/>
                </a:solidFill>
                <a:latin typeface="Gilroy"/>
                <a:ea typeface="Gilroy"/>
                <a:cs typeface="Gilroy"/>
                <a:sym typeface="Gilroy"/>
              </a:rPr>
              <a:t> Begin to explore and process trauma in a titrated and contained way</a:t>
            </a:r>
            <a:r>
              <a:rPr lang="en-US" sz="2399" b="true">
                <a:solidFill>
                  <a:srgbClr val="000000"/>
                </a:solidFill>
                <a:latin typeface="Gilroy Bold"/>
                <a:ea typeface="Gilroy Bold"/>
                <a:cs typeface="Gilroy Bold"/>
                <a:sym typeface="Gilroy Bold"/>
              </a:rPr>
              <a:t>.</a:t>
            </a:r>
          </a:p>
        </p:txBody>
      </p:sp>
      <p:sp>
        <p:nvSpPr>
          <p:cNvPr name="TextBox 6" id="6"/>
          <p:cNvSpPr txBox="true"/>
          <p:nvPr/>
        </p:nvSpPr>
        <p:spPr>
          <a:xfrm rot="0">
            <a:off x="1100961" y="7666301"/>
            <a:ext cx="3726573" cy="12439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(This depends on what modalities our specific clinicians use)</a:t>
            </a:r>
          </a:p>
        </p:txBody>
      </p:sp>
      <p:sp>
        <p:nvSpPr>
          <p:cNvPr name="TextBox 7" id="7"/>
          <p:cNvSpPr txBox="true"/>
          <p:nvPr/>
        </p:nvSpPr>
        <p:spPr>
          <a:xfrm rot="0">
            <a:off x="1100961" y="6707732"/>
            <a:ext cx="3726573" cy="824865"/>
          </a:xfrm>
          <a:prstGeom prst="rect">
            <a:avLst/>
          </a:prstGeom>
        </p:spPr>
        <p:txBody>
          <a:bodyPr anchor="t" rtlCol="false" tIns="0" lIns="0" bIns="0" rIns="0">
            <a:spAutoFit/>
          </a:bodyPr>
          <a:lstStyle/>
          <a:p>
            <a:pPr algn="l">
              <a:lnSpc>
                <a:spcPts val="3359"/>
              </a:lnSpc>
            </a:pPr>
            <a:r>
              <a:rPr lang="en-US" sz="2400" b="true">
                <a:solidFill>
                  <a:srgbClr val="000000"/>
                </a:solidFill>
                <a:latin typeface="Gilroy Bold"/>
                <a:ea typeface="Gilroy Bold"/>
                <a:cs typeface="Gilroy Bold"/>
                <a:sym typeface="Gilroy Bold"/>
              </a:rPr>
              <a:t>Trauma-Informed Individual Therapy</a:t>
            </a:r>
          </a:p>
        </p:txBody>
      </p:sp>
      <p:sp>
        <p:nvSpPr>
          <p:cNvPr name="TextBox 8" id="8"/>
          <p:cNvSpPr txBox="true"/>
          <p:nvPr/>
        </p:nvSpPr>
        <p:spPr>
          <a:xfrm rot="0">
            <a:off x="5248316" y="7666301"/>
            <a:ext cx="3726573" cy="20821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Topic</a:t>
            </a:r>
            <a:r>
              <a:rPr lang="en-US" sz="2399">
                <a:solidFill>
                  <a:srgbClr val="000000"/>
                </a:solidFill>
                <a:latin typeface="Gilroy"/>
                <a:ea typeface="Gilroy"/>
                <a:cs typeface="Gilroy"/>
                <a:sym typeface="Gilroy"/>
              </a:rPr>
              <a:t>s include triggers, the inner critic, safe/calm place (EMDR prep), inner child work, and relational healing.</a:t>
            </a:r>
          </a:p>
        </p:txBody>
      </p:sp>
      <p:sp>
        <p:nvSpPr>
          <p:cNvPr name="TextBox 9" id="9"/>
          <p:cNvSpPr txBox="true"/>
          <p:nvPr/>
        </p:nvSpPr>
        <p:spPr>
          <a:xfrm rot="0">
            <a:off x="9393989" y="7666301"/>
            <a:ext cx="3726573" cy="20821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U</a:t>
            </a:r>
            <a:r>
              <a:rPr lang="en-US" sz="2399">
                <a:solidFill>
                  <a:srgbClr val="000000"/>
                </a:solidFill>
                <a:latin typeface="Gilroy"/>
                <a:ea typeface="Gilroy"/>
                <a:cs typeface="Gilroy"/>
                <a:sym typeface="Gilroy"/>
              </a:rPr>
              <a:t>se of art therapy, music therapy, psychodrama and movement to safely access and process emotion.</a:t>
            </a:r>
          </a:p>
        </p:txBody>
      </p:sp>
      <p:sp>
        <p:nvSpPr>
          <p:cNvPr name="TextBox 10" id="10"/>
          <p:cNvSpPr txBox="true"/>
          <p:nvPr/>
        </p:nvSpPr>
        <p:spPr>
          <a:xfrm rot="0">
            <a:off x="1100961" y="3476852"/>
            <a:ext cx="11114794" cy="2082165"/>
          </a:xfrm>
          <a:prstGeom prst="rect">
            <a:avLst/>
          </a:prstGeom>
        </p:spPr>
        <p:txBody>
          <a:bodyPr anchor="t" rtlCol="false" tIns="0" lIns="0" bIns="0" rIns="0">
            <a:spAutoFit/>
          </a:bodyPr>
          <a:lstStyle/>
          <a:p>
            <a:pPr algn="l">
              <a:lnSpc>
                <a:spcPts val="3359"/>
              </a:lnSpc>
            </a:pPr>
            <a:r>
              <a:rPr lang="en-US" sz="2399" b="true">
                <a:solidFill>
                  <a:srgbClr val="000000"/>
                </a:solidFill>
                <a:latin typeface="Gilroy Bold"/>
                <a:ea typeface="Gilroy Bold"/>
                <a:cs typeface="Gilroy Bold"/>
                <a:sym typeface="Gilroy Bold"/>
              </a:rPr>
              <a:t>Purpose</a:t>
            </a:r>
            <a:r>
              <a:rPr lang="en-US" sz="2399">
                <a:solidFill>
                  <a:srgbClr val="000000"/>
                </a:solidFill>
                <a:latin typeface="Gilroy"/>
                <a:ea typeface="Gilroy"/>
                <a:cs typeface="Gilroy"/>
                <a:sym typeface="Gilroy"/>
              </a:rPr>
              <a:t>: Once both internal and environmental safety are established, clients can begin engaging with their trauma in a controlled, supportive environment. This phase allows for the gradual release and integration of traumatic material through individualized and body-based approaches, helping clients build insight, resilience, and emotional capacity without becoming overwhelmed.</a:t>
            </a:r>
          </a:p>
        </p:txBody>
      </p:sp>
      <p:sp>
        <p:nvSpPr>
          <p:cNvPr name="TextBox 11" id="11"/>
          <p:cNvSpPr txBox="true"/>
          <p:nvPr/>
        </p:nvSpPr>
        <p:spPr>
          <a:xfrm rot="0">
            <a:off x="1100961" y="5930492"/>
            <a:ext cx="10794091" cy="405765"/>
          </a:xfrm>
          <a:prstGeom prst="rect">
            <a:avLst/>
          </a:prstGeom>
        </p:spPr>
        <p:txBody>
          <a:bodyPr anchor="t" rtlCol="false" tIns="0" lIns="0" bIns="0" rIns="0">
            <a:spAutoFit/>
          </a:bodyPr>
          <a:lstStyle/>
          <a:p>
            <a:pPr algn="l">
              <a:lnSpc>
                <a:spcPts val="3359"/>
              </a:lnSpc>
            </a:pPr>
            <a:r>
              <a:rPr lang="en-US" sz="2399" b="true">
                <a:solidFill>
                  <a:srgbClr val="000000"/>
                </a:solidFill>
                <a:latin typeface="Gilroy Bold"/>
                <a:ea typeface="Gilroy Bold"/>
                <a:cs typeface="Gilroy Bold"/>
                <a:sym typeface="Gilroy Bold"/>
              </a:rPr>
              <a:t>O</a:t>
            </a:r>
            <a:r>
              <a:rPr lang="en-US" sz="2399" b="true">
                <a:solidFill>
                  <a:srgbClr val="000000"/>
                </a:solidFill>
                <a:latin typeface="Gilroy Bold"/>
                <a:ea typeface="Gilroy Bold"/>
                <a:cs typeface="Gilroy Bold"/>
                <a:sym typeface="Gilroy Bold"/>
              </a:rPr>
              <a:t>bjectives:</a:t>
            </a:r>
          </a:p>
        </p:txBody>
      </p:sp>
      <p:sp>
        <p:nvSpPr>
          <p:cNvPr name="TextBox 12" id="12"/>
          <p:cNvSpPr txBox="true"/>
          <p:nvPr/>
        </p:nvSpPr>
        <p:spPr>
          <a:xfrm rot="0">
            <a:off x="5248316" y="6707732"/>
            <a:ext cx="3726573" cy="824865"/>
          </a:xfrm>
          <a:prstGeom prst="rect">
            <a:avLst/>
          </a:prstGeom>
        </p:spPr>
        <p:txBody>
          <a:bodyPr anchor="t" rtlCol="false" tIns="0" lIns="0" bIns="0" rIns="0">
            <a:spAutoFit/>
          </a:bodyPr>
          <a:lstStyle/>
          <a:p>
            <a:pPr algn="l">
              <a:lnSpc>
                <a:spcPts val="3359"/>
              </a:lnSpc>
            </a:pPr>
            <a:r>
              <a:rPr lang="en-US" sz="2400" b="true">
                <a:solidFill>
                  <a:srgbClr val="000000"/>
                </a:solidFill>
                <a:latin typeface="Gilroy Bold"/>
                <a:ea typeface="Gilroy Bold"/>
                <a:cs typeface="Gilroy Bold"/>
                <a:sym typeface="Gilroy Bold"/>
              </a:rPr>
              <a:t>T</a:t>
            </a:r>
            <a:r>
              <a:rPr lang="en-US" sz="2400" b="true">
                <a:solidFill>
                  <a:srgbClr val="000000"/>
                </a:solidFill>
                <a:latin typeface="Gilroy Bold"/>
                <a:ea typeface="Gilroy Bold"/>
                <a:cs typeface="Gilroy Bold"/>
                <a:sym typeface="Gilroy Bold"/>
              </a:rPr>
              <a:t>rauma-Focused Group Therapy</a:t>
            </a:r>
          </a:p>
        </p:txBody>
      </p:sp>
      <p:sp>
        <p:nvSpPr>
          <p:cNvPr name="TextBox 13" id="13"/>
          <p:cNvSpPr txBox="true"/>
          <p:nvPr/>
        </p:nvSpPr>
        <p:spPr>
          <a:xfrm rot="0">
            <a:off x="9393989" y="6707732"/>
            <a:ext cx="3726573" cy="824865"/>
          </a:xfrm>
          <a:prstGeom prst="rect">
            <a:avLst/>
          </a:prstGeom>
        </p:spPr>
        <p:txBody>
          <a:bodyPr anchor="t" rtlCol="false" tIns="0" lIns="0" bIns="0" rIns="0">
            <a:spAutoFit/>
          </a:bodyPr>
          <a:lstStyle/>
          <a:p>
            <a:pPr algn="l">
              <a:lnSpc>
                <a:spcPts val="3359"/>
              </a:lnSpc>
            </a:pPr>
            <a:r>
              <a:rPr lang="en-US" sz="2400" b="true">
                <a:solidFill>
                  <a:srgbClr val="000000"/>
                </a:solidFill>
                <a:latin typeface="Gilroy Bold"/>
                <a:ea typeface="Gilroy Bold"/>
                <a:cs typeface="Gilroy Bold"/>
                <a:sym typeface="Gilroy Bold"/>
              </a:rPr>
              <a:t>C</a:t>
            </a:r>
            <a:r>
              <a:rPr lang="en-US" sz="2400" b="true">
                <a:solidFill>
                  <a:srgbClr val="000000"/>
                </a:solidFill>
                <a:latin typeface="Gilroy Bold"/>
                <a:ea typeface="Gilroy Bold"/>
                <a:cs typeface="Gilroy Bold"/>
                <a:sym typeface="Gilroy Bold"/>
              </a:rPr>
              <a:t>reative &amp; Experiential Modalities</a:t>
            </a:r>
          </a:p>
        </p:txBody>
      </p:sp>
      <p:sp>
        <p:nvSpPr>
          <p:cNvPr name="TextBox 14" id="14"/>
          <p:cNvSpPr txBox="true"/>
          <p:nvPr/>
        </p:nvSpPr>
        <p:spPr>
          <a:xfrm rot="0">
            <a:off x="13539662" y="6707732"/>
            <a:ext cx="3726573" cy="405765"/>
          </a:xfrm>
          <a:prstGeom prst="rect">
            <a:avLst/>
          </a:prstGeom>
        </p:spPr>
        <p:txBody>
          <a:bodyPr anchor="t" rtlCol="false" tIns="0" lIns="0" bIns="0" rIns="0">
            <a:spAutoFit/>
          </a:bodyPr>
          <a:lstStyle/>
          <a:p>
            <a:pPr algn="l">
              <a:lnSpc>
                <a:spcPts val="3359"/>
              </a:lnSpc>
            </a:pPr>
            <a:r>
              <a:rPr lang="en-US" sz="2400" b="true">
                <a:solidFill>
                  <a:srgbClr val="000000"/>
                </a:solidFill>
                <a:latin typeface="Gilroy Bold"/>
                <a:ea typeface="Gilroy Bold"/>
                <a:cs typeface="Gilroy Bold"/>
                <a:sym typeface="Gilroy Bold"/>
              </a:rPr>
              <a:t>B</a:t>
            </a:r>
            <a:r>
              <a:rPr lang="en-US" sz="2400" b="true">
                <a:solidFill>
                  <a:srgbClr val="000000"/>
                </a:solidFill>
                <a:latin typeface="Gilroy Bold"/>
                <a:ea typeface="Gilroy Bold"/>
                <a:cs typeface="Gilroy Bold"/>
                <a:sym typeface="Gilroy Bold"/>
              </a:rPr>
              <a:t>ody-Based Healing</a:t>
            </a:r>
          </a:p>
        </p:txBody>
      </p:sp>
      <p:sp>
        <p:nvSpPr>
          <p:cNvPr name="TextBox 15" id="15"/>
          <p:cNvSpPr txBox="true"/>
          <p:nvPr/>
        </p:nvSpPr>
        <p:spPr>
          <a:xfrm rot="0">
            <a:off x="13539662" y="7247201"/>
            <a:ext cx="3948598" cy="25012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Modalitie</a:t>
            </a:r>
            <a:r>
              <a:rPr lang="en-US" sz="2399">
                <a:solidFill>
                  <a:srgbClr val="000000"/>
                </a:solidFill>
                <a:latin typeface="Gilroy"/>
                <a:ea typeface="Gilroy"/>
                <a:cs typeface="Gilroy"/>
                <a:sym typeface="Gilroy"/>
              </a:rPr>
              <a:t>s like acupuncture, massage, breathwork, physical activity, and</a:t>
            </a:r>
          </a:p>
          <a:p>
            <a:pPr algn="l">
              <a:lnSpc>
                <a:spcPts val="3359"/>
              </a:lnSpc>
            </a:pPr>
            <a:r>
              <a:rPr lang="en-US" sz="2399">
                <a:solidFill>
                  <a:srgbClr val="000000"/>
                </a:solidFill>
                <a:latin typeface="Gilroy"/>
                <a:ea typeface="Gilroy"/>
                <a:cs typeface="Gilroy"/>
                <a:sym typeface="Gilroy"/>
              </a:rPr>
              <a:t>mindfulness, help release stored trauma from the body.</a:t>
            </a:r>
          </a:p>
        </p:txBody>
      </p:sp>
      <p:sp>
        <p:nvSpPr>
          <p:cNvPr name="Freeform 16" id="16"/>
          <p:cNvSpPr/>
          <p:nvPr/>
        </p:nvSpPr>
        <p:spPr>
          <a:xfrm flipH="false" flipV="false" rot="0">
            <a:off x="15075320" y="200883"/>
            <a:ext cx="2930400" cy="942824"/>
          </a:xfrm>
          <a:custGeom>
            <a:avLst/>
            <a:gdLst/>
            <a:ahLst/>
            <a:cxnLst/>
            <a:rect r="r" b="b" t="t" l="l"/>
            <a:pathLst>
              <a:path h="942824" w="2930400">
                <a:moveTo>
                  <a:pt x="0" y="0"/>
                </a:moveTo>
                <a:lnTo>
                  <a:pt x="2930400" y="0"/>
                </a:lnTo>
                <a:lnTo>
                  <a:pt x="2930400" y="942825"/>
                </a:lnTo>
                <a:lnTo>
                  <a:pt x="0" y="942825"/>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2609518" y="2167063"/>
            <a:ext cx="4616380" cy="3391954"/>
            <a:chOff x="0" y="0"/>
            <a:chExt cx="6155174" cy="4522605"/>
          </a:xfrm>
        </p:grpSpPr>
        <p:pic>
          <p:nvPicPr>
            <p:cNvPr name="Picture 3" id="3"/>
            <p:cNvPicPr>
              <a:picLocks noChangeAspect="true"/>
            </p:cNvPicPr>
            <p:nvPr/>
          </p:nvPicPr>
          <p:blipFill>
            <a:blip r:embed="rId2"/>
            <a:srcRect l="4577" t="0" r="4577" b="0"/>
            <a:stretch>
              <a:fillRect/>
            </a:stretch>
          </p:blipFill>
          <p:spPr>
            <a:xfrm flipH="false" flipV="false">
              <a:off x="0" y="0"/>
              <a:ext cx="6155174" cy="4522605"/>
            </a:xfrm>
            <a:prstGeom prst="rect">
              <a:avLst/>
            </a:prstGeom>
          </p:spPr>
        </p:pic>
      </p:grpSp>
      <p:sp>
        <p:nvSpPr>
          <p:cNvPr name="TextBox 4" id="4"/>
          <p:cNvSpPr txBox="true"/>
          <p:nvPr/>
        </p:nvSpPr>
        <p:spPr>
          <a:xfrm rot="0">
            <a:off x="1100961" y="952500"/>
            <a:ext cx="10333544" cy="1384300"/>
          </a:xfrm>
          <a:prstGeom prst="rect">
            <a:avLst/>
          </a:prstGeom>
        </p:spPr>
        <p:txBody>
          <a:bodyPr anchor="t" rtlCol="false" tIns="0" lIns="0" bIns="0" rIns="0">
            <a:spAutoFit/>
          </a:bodyPr>
          <a:lstStyle/>
          <a:p>
            <a:pPr algn="l">
              <a:lnSpc>
                <a:spcPts val="5599"/>
              </a:lnSpc>
            </a:pPr>
            <a:r>
              <a:rPr lang="en-US" b="true" sz="3999" spc="799">
                <a:solidFill>
                  <a:srgbClr val="000000"/>
                </a:solidFill>
                <a:latin typeface="Garamond Bold"/>
                <a:ea typeface="Garamond Bold"/>
                <a:cs typeface="Garamond Bold"/>
                <a:sym typeface="Garamond Bold"/>
              </a:rPr>
              <a:t>PHASE 3: INTEGRATION &amp; EMPOWERMENT (WEEKS 9–12)</a:t>
            </a:r>
          </a:p>
        </p:txBody>
      </p:sp>
      <p:sp>
        <p:nvSpPr>
          <p:cNvPr name="TextBox 5" id="5"/>
          <p:cNvSpPr txBox="true"/>
          <p:nvPr/>
        </p:nvSpPr>
        <p:spPr>
          <a:xfrm rot="0">
            <a:off x="1100961" y="2703943"/>
            <a:ext cx="10794091" cy="405765"/>
          </a:xfrm>
          <a:prstGeom prst="rect">
            <a:avLst/>
          </a:prstGeom>
        </p:spPr>
        <p:txBody>
          <a:bodyPr anchor="t" rtlCol="false" tIns="0" lIns="0" bIns="0" rIns="0">
            <a:spAutoFit/>
          </a:bodyPr>
          <a:lstStyle/>
          <a:p>
            <a:pPr algn="l">
              <a:lnSpc>
                <a:spcPts val="3359"/>
              </a:lnSpc>
            </a:pPr>
            <a:r>
              <a:rPr lang="en-US" sz="2399" b="true">
                <a:solidFill>
                  <a:srgbClr val="000000"/>
                </a:solidFill>
                <a:latin typeface="Gilroy Bold"/>
                <a:ea typeface="Gilroy Bold"/>
                <a:cs typeface="Gilroy Bold"/>
                <a:sym typeface="Gilroy Bold"/>
              </a:rPr>
              <a:t>Goal:</a:t>
            </a:r>
            <a:r>
              <a:rPr lang="en-US" sz="2399">
                <a:solidFill>
                  <a:srgbClr val="000000"/>
                </a:solidFill>
                <a:latin typeface="Gilroy"/>
                <a:ea typeface="Gilroy"/>
                <a:cs typeface="Gilroy"/>
                <a:sym typeface="Gilroy"/>
              </a:rPr>
              <a:t> Strengthen new narratives, build coping skills, &amp; prepare for long-term</a:t>
            </a:r>
            <a:r>
              <a:rPr lang="en-US" sz="2399">
                <a:solidFill>
                  <a:srgbClr val="000000"/>
                </a:solidFill>
                <a:latin typeface="Gilroy"/>
                <a:ea typeface="Gilroy"/>
                <a:cs typeface="Gilroy"/>
                <a:sym typeface="Gilroy"/>
              </a:rPr>
              <a:t>.</a:t>
            </a:r>
          </a:p>
        </p:txBody>
      </p:sp>
      <p:sp>
        <p:nvSpPr>
          <p:cNvPr name="TextBox 6" id="6"/>
          <p:cNvSpPr txBox="true"/>
          <p:nvPr/>
        </p:nvSpPr>
        <p:spPr>
          <a:xfrm rot="0">
            <a:off x="1100961" y="7666301"/>
            <a:ext cx="3726573" cy="12439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Clients explore identity beyond trauma and addiction.</a:t>
            </a:r>
          </a:p>
        </p:txBody>
      </p:sp>
      <p:sp>
        <p:nvSpPr>
          <p:cNvPr name="TextBox 7" id="7"/>
          <p:cNvSpPr txBox="true"/>
          <p:nvPr/>
        </p:nvSpPr>
        <p:spPr>
          <a:xfrm rot="0">
            <a:off x="1100961" y="6707732"/>
            <a:ext cx="3726573" cy="824865"/>
          </a:xfrm>
          <a:prstGeom prst="rect">
            <a:avLst/>
          </a:prstGeom>
        </p:spPr>
        <p:txBody>
          <a:bodyPr anchor="t" rtlCol="false" tIns="0" lIns="0" bIns="0" rIns="0">
            <a:spAutoFit/>
          </a:bodyPr>
          <a:lstStyle/>
          <a:p>
            <a:pPr algn="l">
              <a:lnSpc>
                <a:spcPts val="3359"/>
              </a:lnSpc>
            </a:pPr>
            <a:r>
              <a:rPr lang="en-US" sz="2400" b="true">
                <a:solidFill>
                  <a:srgbClr val="000000"/>
                </a:solidFill>
                <a:latin typeface="Gilroy Bold"/>
                <a:ea typeface="Gilroy Bold"/>
                <a:cs typeface="Gilroy Bold"/>
                <a:sym typeface="Gilroy Bold"/>
              </a:rPr>
              <a:t>Me</a:t>
            </a:r>
            <a:r>
              <a:rPr lang="en-US" sz="2400" b="true">
                <a:solidFill>
                  <a:srgbClr val="000000"/>
                </a:solidFill>
                <a:latin typeface="Gilroy Bold"/>
                <a:ea typeface="Gilroy Bold"/>
                <a:cs typeface="Gilroy Bold"/>
                <a:sym typeface="Gilroy Bold"/>
              </a:rPr>
              <a:t>aning-Making &amp; Post-Traumatic Growth</a:t>
            </a:r>
          </a:p>
        </p:txBody>
      </p:sp>
      <p:sp>
        <p:nvSpPr>
          <p:cNvPr name="TextBox 8" id="8"/>
          <p:cNvSpPr txBox="true"/>
          <p:nvPr/>
        </p:nvSpPr>
        <p:spPr>
          <a:xfrm rot="0">
            <a:off x="5248316" y="7666301"/>
            <a:ext cx="3726573" cy="16630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U</a:t>
            </a:r>
            <a:r>
              <a:rPr lang="en-US" sz="2399">
                <a:solidFill>
                  <a:srgbClr val="000000"/>
                </a:solidFill>
                <a:latin typeface="Gilroy"/>
                <a:ea typeface="Gilroy"/>
                <a:cs typeface="Gilroy"/>
                <a:sym typeface="Gilroy"/>
              </a:rPr>
              <a:t>nderstand trauma-related relapse triggers and practice emotional regulation techniques.</a:t>
            </a:r>
          </a:p>
        </p:txBody>
      </p:sp>
      <p:sp>
        <p:nvSpPr>
          <p:cNvPr name="TextBox 9" id="9"/>
          <p:cNvSpPr txBox="true"/>
          <p:nvPr/>
        </p:nvSpPr>
        <p:spPr>
          <a:xfrm rot="0">
            <a:off x="9393989" y="7666301"/>
            <a:ext cx="3726573" cy="16630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F</a:t>
            </a:r>
            <a:r>
              <a:rPr lang="en-US" sz="2399">
                <a:solidFill>
                  <a:srgbClr val="000000"/>
                </a:solidFill>
                <a:latin typeface="Gilroy"/>
                <a:ea typeface="Gilroy"/>
                <a:cs typeface="Gilroy"/>
                <a:sym typeface="Gilroy"/>
              </a:rPr>
              <a:t>amily therapy, role plays, and education on healthy boundaries and</a:t>
            </a:r>
          </a:p>
          <a:p>
            <a:pPr algn="l">
              <a:lnSpc>
                <a:spcPts val="3359"/>
              </a:lnSpc>
            </a:pPr>
            <a:r>
              <a:rPr lang="en-US" sz="2399">
                <a:solidFill>
                  <a:srgbClr val="000000"/>
                </a:solidFill>
                <a:latin typeface="Gilroy"/>
                <a:ea typeface="Gilroy"/>
                <a:cs typeface="Gilroy"/>
                <a:sym typeface="Gilroy"/>
              </a:rPr>
              <a:t>communication.</a:t>
            </a:r>
          </a:p>
        </p:txBody>
      </p:sp>
      <p:sp>
        <p:nvSpPr>
          <p:cNvPr name="TextBox 10" id="10"/>
          <p:cNvSpPr txBox="true"/>
          <p:nvPr/>
        </p:nvSpPr>
        <p:spPr>
          <a:xfrm rot="0">
            <a:off x="1100961" y="3476852"/>
            <a:ext cx="11312150" cy="2082165"/>
          </a:xfrm>
          <a:prstGeom prst="rect">
            <a:avLst/>
          </a:prstGeom>
        </p:spPr>
        <p:txBody>
          <a:bodyPr anchor="t" rtlCol="false" tIns="0" lIns="0" bIns="0" rIns="0">
            <a:spAutoFit/>
          </a:bodyPr>
          <a:lstStyle/>
          <a:p>
            <a:pPr algn="l">
              <a:lnSpc>
                <a:spcPts val="3359"/>
              </a:lnSpc>
            </a:pPr>
            <a:r>
              <a:rPr lang="en-US" sz="2399" b="true">
                <a:solidFill>
                  <a:srgbClr val="000000"/>
                </a:solidFill>
                <a:latin typeface="Gilroy Bold"/>
                <a:ea typeface="Gilroy Bold"/>
                <a:cs typeface="Gilroy Bold"/>
                <a:sym typeface="Gilroy Bold"/>
              </a:rPr>
              <a:t>Purpose</a:t>
            </a:r>
            <a:r>
              <a:rPr lang="en-US" sz="2399">
                <a:solidFill>
                  <a:srgbClr val="000000"/>
                </a:solidFill>
                <a:latin typeface="Gilroy"/>
                <a:ea typeface="Gilroy"/>
                <a:cs typeface="Gilroy"/>
                <a:sym typeface="Gilroy"/>
              </a:rPr>
              <a:t><![CDATA[: In this final phase, clients begin integrating the insights, skills & healing gained throughout treatment into a cohesive sense of self. By strengthening healthy coping strategies, reinforcing relational & spiritual supports & cultivating meaning beyond trauma & addiction, clients build the confidence & internal resources needed for sustained recovery & long-term emotional resilience.]]></a:t>
            </a:r>
          </a:p>
        </p:txBody>
      </p:sp>
      <p:sp>
        <p:nvSpPr>
          <p:cNvPr name="TextBox 11" id="11"/>
          <p:cNvSpPr txBox="true"/>
          <p:nvPr/>
        </p:nvSpPr>
        <p:spPr>
          <a:xfrm rot="0">
            <a:off x="1100961" y="5930492"/>
            <a:ext cx="10794091" cy="405765"/>
          </a:xfrm>
          <a:prstGeom prst="rect">
            <a:avLst/>
          </a:prstGeom>
        </p:spPr>
        <p:txBody>
          <a:bodyPr anchor="t" rtlCol="false" tIns="0" lIns="0" bIns="0" rIns="0">
            <a:spAutoFit/>
          </a:bodyPr>
          <a:lstStyle/>
          <a:p>
            <a:pPr algn="l">
              <a:lnSpc>
                <a:spcPts val="3359"/>
              </a:lnSpc>
            </a:pPr>
            <a:r>
              <a:rPr lang="en-US" sz="2399" b="true">
                <a:solidFill>
                  <a:srgbClr val="000000"/>
                </a:solidFill>
                <a:latin typeface="Gilroy Bold"/>
                <a:ea typeface="Gilroy Bold"/>
                <a:cs typeface="Gilroy Bold"/>
                <a:sym typeface="Gilroy Bold"/>
              </a:rPr>
              <a:t>O</a:t>
            </a:r>
            <a:r>
              <a:rPr lang="en-US" sz="2399" b="true">
                <a:solidFill>
                  <a:srgbClr val="000000"/>
                </a:solidFill>
                <a:latin typeface="Gilroy Bold"/>
                <a:ea typeface="Gilroy Bold"/>
                <a:cs typeface="Gilroy Bold"/>
                <a:sym typeface="Gilroy Bold"/>
              </a:rPr>
              <a:t>bjectives:</a:t>
            </a:r>
          </a:p>
        </p:txBody>
      </p:sp>
      <p:sp>
        <p:nvSpPr>
          <p:cNvPr name="TextBox 12" id="12"/>
          <p:cNvSpPr txBox="true"/>
          <p:nvPr/>
        </p:nvSpPr>
        <p:spPr>
          <a:xfrm rot="0">
            <a:off x="5248316" y="6707732"/>
            <a:ext cx="3529217" cy="824865"/>
          </a:xfrm>
          <a:prstGeom prst="rect">
            <a:avLst/>
          </a:prstGeom>
        </p:spPr>
        <p:txBody>
          <a:bodyPr anchor="t" rtlCol="false" tIns="0" lIns="0" bIns="0" rIns="0">
            <a:spAutoFit/>
          </a:bodyPr>
          <a:lstStyle/>
          <a:p>
            <a:pPr algn="l">
              <a:lnSpc>
                <a:spcPts val="3359"/>
              </a:lnSpc>
            </a:pPr>
            <a:r>
              <a:rPr lang="en-US" sz="2400" b="true">
                <a:solidFill>
                  <a:srgbClr val="000000"/>
                </a:solidFill>
                <a:latin typeface="Gilroy Bold"/>
                <a:ea typeface="Gilroy Bold"/>
                <a:cs typeface="Gilroy Bold"/>
                <a:sym typeface="Gilroy Bold"/>
              </a:rPr>
              <a:t>Rel</a:t>
            </a:r>
            <a:r>
              <a:rPr lang="en-US" sz="2400" b="true">
                <a:solidFill>
                  <a:srgbClr val="000000"/>
                </a:solidFill>
                <a:latin typeface="Gilroy Bold"/>
                <a:ea typeface="Gilroy Bold"/>
                <a:cs typeface="Gilroy Bold"/>
                <a:sym typeface="Gilroy Bold"/>
              </a:rPr>
              <a:t>apse Prevention with a Trauma Lens</a:t>
            </a:r>
          </a:p>
        </p:txBody>
      </p:sp>
      <p:sp>
        <p:nvSpPr>
          <p:cNvPr name="TextBox 13" id="13"/>
          <p:cNvSpPr txBox="true"/>
          <p:nvPr/>
        </p:nvSpPr>
        <p:spPr>
          <a:xfrm rot="0">
            <a:off x="9393989" y="6707732"/>
            <a:ext cx="3726573" cy="824865"/>
          </a:xfrm>
          <a:prstGeom prst="rect">
            <a:avLst/>
          </a:prstGeom>
        </p:spPr>
        <p:txBody>
          <a:bodyPr anchor="t" rtlCol="false" tIns="0" lIns="0" bIns="0" rIns="0">
            <a:spAutoFit/>
          </a:bodyPr>
          <a:lstStyle/>
          <a:p>
            <a:pPr algn="l">
              <a:lnSpc>
                <a:spcPts val="3359"/>
              </a:lnSpc>
            </a:pPr>
            <a:r>
              <a:rPr lang="en-US" sz="2400" b="true">
                <a:solidFill>
                  <a:srgbClr val="000000"/>
                </a:solidFill>
                <a:latin typeface="Gilroy Bold"/>
                <a:ea typeface="Gilroy Bold"/>
                <a:cs typeface="Gilroy Bold"/>
                <a:sym typeface="Gilroy Bold"/>
              </a:rPr>
              <a:t>R</a:t>
            </a:r>
            <a:r>
              <a:rPr lang="en-US" sz="2400" b="true">
                <a:solidFill>
                  <a:srgbClr val="000000"/>
                </a:solidFill>
                <a:latin typeface="Gilroy Bold"/>
                <a:ea typeface="Gilroy Bold"/>
                <a:cs typeface="Gilroy Bold"/>
                <a:sym typeface="Gilroy Bold"/>
              </a:rPr>
              <a:t>elational Repair &amp; Boundary Work</a:t>
            </a:r>
          </a:p>
        </p:txBody>
      </p:sp>
      <p:sp>
        <p:nvSpPr>
          <p:cNvPr name="TextBox 14" id="14"/>
          <p:cNvSpPr txBox="true"/>
          <p:nvPr/>
        </p:nvSpPr>
        <p:spPr>
          <a:xfrm rot="0">
            <a:off x="13539662" y="6707732"/>
            <a:ext cx="3726573" cy="824865"/>
          </a:xfrm>
          <a:prstGeom prst="rect">
            <a:avLst/>
          </a:prstGeom>
        </p:spPr>
        <p:txBody>
          <a:bodyPr anchor="t" rtlCol="false" tIns="0" lIns="0" bIns="0" rIns="0">
            <a:spAutoFit/>
          </a:bodyPr>
          <a:lstStyle/>
          <a:p>
            <a:pPr algn="l">
              <a:lnSpc>
                <a:spcPts val="3359"/>
              </a:lnSpc>
            </a:pPr>
            <a:r>
              <a:rPr lang="en-US" sz="2400" b="true">
                <a:solidFill>
                  <a:srgbClr val="000000"/>
                </a:solidFill>
                <a:latin typeface="Gilroy Bold"/>
                <a:ea typeface="Gilroy Bold"/>
                <a:cs typeface="Gilroy Bold"/>
                <a:sym typeface="Gilroy Bold"/>
              </a:rPr>
              <a:t>C</a:t>
            </a:r>
            <a:r>
              <a:rPr lang="en-US" sz="2400" b="true">
                <a:solidFill>
                  <a:srgbClr val="000000"/>
                </a:solidFill>
                <a:latin typeface="Gilroy Bold"/>
                <a:ea typeface="Gilroy Bold"/>
                <a:cs typeface="Gilroy Bold"/>
                <a:sym typeface="Gilroy Bold"/>
              </a:rPr>
              <a:t>ommunity Support &amp; Spiritual Practices</a:t>
            </a:r>
          </a:p>
        </p:txBody>
      </p:sp>
      <p:sp>
        <p:nvSpPr>
          <p:cNvPr name="TextBox 15" id="15"/>
          <p:cNvSpPr txBox="true"/>
          <p:nvPr/>
        </p:nvSpPr>
        <p:spPr>
          <a:xfrm rot="0">
            <a:off x="13539662" y="7666301"/>
            <a:ext cx="3948598" cy="20821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Completion of</a:t>
            </a:r>
            <a:r>
              <a:rPr lang="en-US" sz="2399">
                <a:solidFill>
                  <a:srgbClr val="000000"/>
                </a:solidFill>
                <a:latin typeface="Gilroy"/>
                <a:ea typeface="Gilroy"/>
                <a:cs typeface="Gilroy"/>
                <a:sym typeface="Gilroy"/>
              </a:rPr>
              <a:t> the 12-steps, aftercare plan prioritizing community, sobriety, and</a:t>
            </a:r>
          </a:p>
          <a:p>
            <a:pPr algn="l">
              <a:lnSpc>
                <a:spcPts val="3359"/>
              </a:lnSpc>
            </a:pPr>
            <a:r>
              <a:rPr lang="en-US" sz="2399">
                <a:solidFill>
                  <a:srgbClr val="000000"/>
                </a:solidFill>
                <a:latin typeface="Gilroy"/>
                <a:ea typeface="Gilroy"/>
                <a:cs typeface="Gilroy"/>
                <a:sym typeface="Gilroy"/>
              </a:rPr>
              <a:t>service work to help others in recovery.</a:t>
            </a:r>
          </a:p>
        </p:txBody>
      </p:sp>
      <p:sp>
        <p:nvSpPr>
          <p:cNvPr name="Freeform 16" id="16"/>
          <p:cNvSpPr/>
          <p:nvPr/>
        </p:nvSpPr>
        <p:spPr>
          <a:xfrm flipH="false" flipV="false" rot="0">
            <a:off x="15075320" y="200883"/>
            <a:ext cx="2930400" cy="942824"/>
          </a:xfrm>
          <a:custGeom>
            <a:avLst/>
            <a:gdLst/>
            <a:ahLst/>
            <a:cxnLst/>
            <a:rect r="r" b="b" t="t" l="l"/>
            <a:pathLst>
              <a:path h="942824" w="2930400">
                <a:moveTo>
                  <a:pt x="0" y="0"/>
                </a:moveTo>
                <a:lnTo>
                  <a:pt x="2930400" y="0"/>
                </a:lnTo>
                <a:lnTo>
                  <a:pt x="2930400" y="942825"/>
                </a:lnTo>
                <a:lnTo>
                  <a:pt x="0" y="942825"/>
                </a:lnTo>
                <a:lnTo>
                  <a:pt x="0" y="0"/>
                </a:lnTo>
                <a:close/>
              </a:path>
            </a:pathLst>
          </a:custGeom>
          <a:blipFill>
            <a:blip r:embed="rId3"/>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2573295" y="2956897"/>
            <a:ext cx="4512422" cy="4373206"/>
            <a:chOff x="0" y="0"/>
            <a:chExt cx="6016563" cy="5830941"/>
          </a:xfrm>
        </p:grpSpPr>
        <p:pic>
          <p:nvPicPr>
            <p:cNvPr name="Picture 3" id="3"/>
            <p:cNvPicPr>
              <a:picLocks noChangeAspect="true"/>
            </p:cNvPicPr>
            <p:nvPr/>
          </p:nvPicPr>
          <p:blipFill>
            <a:blip r:embed="rId2"/>
            <a:srcRect l="15562" t="0" r="15562" b="0"/>
            <a:stretch>
              <a:fillRect/>
            </a:stretch>
          </p:blipFill>
          <p:spPr>
            <a:xfrm flipH="false" flipV="false">
              <a:off x="0" y="0"/>
              <a:ext cx="6016563" cy="5830941"/>
            </a:xfrm>
            <a:prstGeom prst="rect">
              <a:avLst/>
            </a:prstGeom>
          </p:spPr>
        </p:pic>
      </p:grpSp>
      <p:sp>
        <p:nvSpPr>
          <p:cNvPr name="TextBox 4" id="4"/>
          <p:cNvSpPr txBox="true"/>
          <p:nvPr/>
        </p:nvSpPr>
        <p:spPr>
          <a:xfrm rot="0">
            <a:off x="9144000" y="4883565"/>
            <a:ext cx="2149547" cy="405765"/>
          </a:xfrm>
          <a:prstGeom prst="rect">
            <a:avLst/>
          </a:prstGeom>
        </p:spPr>
        <p:txBody>
          <a:bodyPr anchor="t" rtlCol="false" tIns="0" lIns="0" bIns="0" rIns="0">
            <a:spAutoFit/>
          </a:bodyPr>
          <a:lstStyle/>
          <a:p>
            <a:pPr algn="l">
              <a:lnSpc>
                <a:spcPts val="3359"/>
              </a:lnSpc>
            </a:pPr>
            <a:r>
              <a:rPr lang="en-US" sz="2399" b="true">
                <a:solidFill>
                  <a:srgbClr val="000000"/>
                </a:solidFill>
                <a:latin typeface="Gilroy Bold"/>
                <a:ea typeface="Gilroy Bold"/>
                <a:cs typeface="Gilroy Bold"/>
                <a:sym typeface="Gilroy Bold"/>
              </a:rPr>
              <a:t>Website</a:t>
            </a:r>
          </a:p>
        </p:txBody>
      </p:sp>
      <p:sp>
        <p:nvSpPr>
          <p:cNvPr name="TextBox 5" id="5"/>
          <p:cNvSpPr txBox="true"/>
          <p:nvPr/>
        </p:nvSpPr>
        <p:spPr>
          <a:xfrm rot="0">
            <a:off x="11293547" y="4883565"/>
            <a:ext cx="5362304" cy="4057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www.thepearlrecoverycenter.com </a:t>
            </a:r>
          </a:p>
        </p:txBody>
      </p:sp>
      <p:sp>
        <p:nvSpPr>
          <p:cNvPr name="TextBox 6" id="6"/>
          <p:cNvSpPr txBox="true"/>
          <p:nvPr/>
        </p:nvSpPr>
        <p:spPr>
          <a:xfrm rot="0">
            <a:off x="9144000" y="5475660"/>
            <a:ext cx="2149547" cy="405765"/>
          </a:xfrm>
          <a:prstGeom prst="rect">
            <a:avLst/>
          </a:prstGeom>
        </p:spPr>
        <p:txBody>
          <a:bodyPr anchor="t" rtlCol="false" tIns="0" lIns="0" bIns="0" rIns="0">
            <a:spAutoFit/>
          </a:bodyPr>
          <a:lstStyle/>
          <a:p>
            <a:pPr algn="l">
              <a:lnSpc>
                <a:spcPts val="3359"/>
              </a:lnSpc>
            </a:pPr>
            <a:r>
              <a:rPr lang="en-US" sz="2399" b="true">
                <a:solidFill>
                  <a:srgbClr val="000000"/>
                </a:solidFill>
                <a:latin typeface="Gilroy Bold"/>
                <a:ea typeface="Gilroy Bold"/>
                <a:cs typeface="Gilroy Bold"/>
                <a:sym typeface="Gilroy Bold"/>
              </a:rPr>
              <a:t>Phone</a:t>
            </a:r>
          </a:p>
        </p:txBody>
      </p:sp>
      <p:sp>
        <p:nvSpPr>
          <p:cNvPr name="TextBox 7" id="7"/>
          <p:cNvSpPr txBox="true"/>
          <p:nvPr/>
        </p:nvSpPr>
        <p:spPr>
          <a:xfrm rot="0">
            <a:off x="11293547" y="5475660"/>
            <a:ext cx="5362304" cy="4057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+1</a:t>
            </a:r>
            <a:r>
              <a:rPr lang="en-US" sz="2399" u="sng">
                <a:solidFill>
                  <a:srgbClr val="000000"/>
                </a:solidFill>
                <a:latin typeface="Gilroy"/>
                <a:ea typeface="Gilroy"/>
                <a:cs typeface="Gilroy"/>
                <a:sym typeface="Gilroy"/>
                <a:hlinkClick r:id="rId3" tooltip="tel:+18507495078"/>
              </a:rPr>
              <a:t>-850-749-5078</a:t>
            </a:r>
          </a:p>
        </p:txBody>
      </p:sp>
      <p:sp>
        <p:nvSpPr>
          <p:cNvPr name="TextBox 8" id="8"/>
          <p:cNvSpPr txBox="true"/>
          <p:nvPr/>
        </p:nvSpPr>
        <p:spPr>
          <a:xfrm rot="0">
            <a:off x="9144000" y="6069385"/>
            <a:ext cx="2149547" cy="405765"/>
          </a:xfrm>
          <a:prstGeom prst="rect">
            <a:avLst/>
          </a:prstGeom>
        </p:spPr>
        <p:txBody>
          <a:bodyPr anchor="t" rtlCol="false" tIns="0" lIns="0" bIns="0" rIns="0">
            <a:spAutoFit/>
          </a:bodyPr>
          <a:lstStyle/>
          <a:p>
            <a:pPr algn="l">
              <a:lnSpc>
                <a:spcPts val="3359"/>
              </a:lnSpc>
            </a:pPr>
            <a:r>
              <a:rPr lang="en-US" sz="2399" b="true">
                <a:solidFill>
                  <a:srgbClr val="000000"/>
                </a:solidFill>
                <a:latin typeface="Gilroy Bold"/>
                <a:ea typeface="Gilroy Bold"/>
                <a:cs typeface="Gilroy Bold"/>
                <a:sym typeface="Gilroy Bold"/>
              </a:rPr>
              <a:t>Address</a:t>
            </a:r>
          </a:p>
        </p:txBody>
      </p:sp>
      <p:sp>
        <p:nvSpPr>
          <p:cNvPr name="TextBox 9" id="9"/>
          <p:cNvSpPr txBox="true"/>
          <p:nvPr/>
        </p:nvSpPr>
        <p:spPr>
          <a:xfrm rot="0">
            <a:off x="11293547" y="6069385"/>
            <a:ext cx="5362304" cy="824865"/>
          </a:xfrm>
          <a:prstGeom prst="rect">
            <a:avLst/>
          </a:prstGeom>
        </p:spPr>
        <p:txBody>
          <a:bodyPr anchor="t" rtlCol="false" tIns="0" lIns="0" bIns="0" rIns="0">
            <a:spAutoFit/>
          </a:bodyPr>
          <a:lstStyle/>
          <a:p>
            <a:pPr algn="l">
              <a:lnSpc>
                <a:spcPts val="3359"/>
              </a:lnSpc>
            </a:pPr>
            <a:r>
              <a:rPr lang="en-US" sz="2399">
                <a:solidFill>
                  <a:srgbClr val="000000"/>
                </a:solidFill>
                <a:latin typeface="Gilroy"/>
                <a:ea typeface="Gilroy"/>
                <a:cs typeface="Gilroy"/>
                <a:sym typeface="Gilroy"/>
              </a:rPr>
              <a:t>125 Upper Elgin River Road</a:t>
            </a:r>
          </a:p>
          <a:p>
            <a:pPr algn="l">
              <a:lnSpc>
                <a:spcPts val="3359"/>
              </a:lnSpc>
            </a:pPr>
            <a:r>
              <a:rPr lang="en-US" sz="2399">
                <a:solidFill>
                  <a:srgbClr val="000000"/>
                </a:solidFill>
                <a:latin typeface="Gilroy"/>
                <a:ea typeface="Gilroy"/>
                <a:cs typeface="Gilroy"/>
                <a:sym typeface="Gilroy"/>
              </a:rPr>
              <a:t>Elgin, TX 78621</a:t>
            </a:r>
          </a:p>
        </p:txBody>
      </p:sp>
      <p:sp>
        <p:nvSpPr>
          <p:cNvPr name="TextBox 10" id="10"/>
          <p:cNvSpPr txBox="true"/>
          <p:nvPr/>
        </p:nvSpPr>
        <p:spPr>
          <a:xfrm rot="0">
            <a:off x="9144000" y="3316550"/>
            <a:ext cx="4764688" cy="679450"/>
          </a:xfrm>
          <a:prstGeom prst="rect">
            <a:avLst/>
          </a:prstGeom>
        </p:spPr>
        <p:txBody>
          <a:bodyPr anchor="t" rtlCol="false" tIns="0" lIns="0" bIns="0" rIns="0">
            <a:spAutoFit/>
          </a:bodyPr>
          <a:lstStyle/>
          <a:p>
            <a:pPr algn="l">
              <a:lnSpc>
                <a:spcPts val="5599"/>
              </a:lnSpc>
            </a:pPr>
            <a:r>
              <a:rPr lang="en-US" b="true" sz="3999" spc="799">
                <a:solidFill>
                  <a:srgbClr val="000000"/>
                </a:solidFill>
                <a:latin typeface="Garamond Bold"/>
                <a:ea typeface="Garamond Bold"/>
                <a:cs typeface="Garamond Bold"/>
                <a:sym typeface="Garamond Bold"/>
              </a:rPr>
              <a:t>CONTACT US</a:t>
            </a:r>
          </a:p>
        </p:txBody>
      </p:sp>
      <p:sp>
        <p:nvSpPr>
          <p:cNvPr name="Freeform 11" id="11"/>
          <p:cNvSpPr/>
          <p:nvPr/>
        </p:nvSpPr>
        <p:spPr>
          <a:xfrm flipH="false" flipV="false" rot="0">
            <a:off x="15075320" y="200883"/>
            <a:ext cx="2930400" cy="942824"/>
          </a:xfrm>
          <a:custGeom>
            <a:avLst/>
            <a:gdLst/>
            <a:ahLst/>
            <a:cxnLst/>
            <a:rect r="r" b="b" t="t" l="l"/>
            <a:pathLst>
              <a:path h="942824" w="2930400">
                <a:moveTo>
                  <a:pt x="0" y="0"/>
                </a:moveTo>
                <a:lnTo>
                  <a:pt x="2930400" y="0"/>
                </a:lnTo>
                <a:lnTo>
                  <a:pt x="2930400" y="942825"/>
                </a:lnTo>
                <a:lnTo>
                  <a:pt x="0" y="942825"/>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DAGpmj8LRM8</dc:identifier>
  <dcterms:modified xsi:type="dcterms:W3CDTF">2011-08-01T06:04:30Z</dcterms:modified>
  <cp:revision>1</cp:revision>
  <dc:title>The Pearl - Trauma Program</dc:title>
</cp:coreProperties>
</file>